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3"/>
  </p:notesMasterIdLst>
  <p:handoutMasterIdLst>
    <p:handoutMasterId r:id="rId34"/>
  </p:handoutMasterIdLst>
  <p:sldIdLst>
    <p:sldId id="256" r:id="rId5"/>
    <p:sldId id="257" r:id="rId6"/>
    <p:sldId id="258" r:id="rId7"/>
    <p:sldId id="281" r:id="rId8"/>
    <p:sldId id="259" r:id="rId9"/>
    <p:sldId id="260" r:id="rId10"/>
    <p:sldId id="278" r:id="rId11"/>
    <p:sldId id="262" r:id="rId12"/>
    <p:sldId id="265" r:id="rId13"/>
    <p:sldId id="279" r:id="rId14"/>
    <p:sldId id="263" r:id="rId15"/>
    <p:sldId id="264" r:id="rId16"/>
    <p:sldId id="280" r:id="rId17"/>
    <p:sldId id="266" r:id="rId18"/>
    <p:sldId id="267" r:id="rId19"/>
    <p:sldId id="268" r:id="rId20"/>
    <p:sldId id="283" r:id="rId21"/>
    <p:sldId id="282" r:id="rId22"/>
    <p:sldId id="284" r:id="rId23"/>
    <p:sldId id="285" r:id="rId24"/>
    <p:sldId id="286" r:id="rId25"/>
    <p:sldId id="269" r:id="rId26"/>
    <p:sldId id="270" r:id="rId27"/>
    <p:sldId id="288" r:id="rId28"/>
    <p:sldId id="287" r:id="rId29"/>
    <p:sldId id="274" r:id="rId30"/>
    <p:sldId id="275"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88" autoAdjust="0"/>
  </p:normalViewPr>
  <p:slideViewPr>
    <p:cSldViewPr snapToGrid="0">
      <p:cViewPr varScale="1">
        <p:scale>
          <a:sx n="107" d="100"/>
          <a:sy n="107" d="100"/>
        </p:scale>
        <p:origin x="750" y="9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7/27/2023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7/27/2023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3057854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860026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11.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11.xml"/><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167535" y="1663435"/>
            <a:ext cx="6024463" cy="2003898"/>
          </a:xfrm>
        </p:spPr>
        <p:txBody>
          <a:bodyPr/>
          <a:lstStyle/>
          <a:p>
            <a:r>
              <a:rPr lang="en-US" dirty="0"/>
              <a:t>Intro a POO</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17172" y="2896907"/>
            <a:ext cx="4925188" cy="339247"/>
          </a:xfrm>
        </p:spPr>
        <p:txBody>
          <a:bodyPr>
            <a:normAutofit fontScale="70000" lnSpcReduction="20000"/>
          </a:bodyPr>
          <a:lstStyle/>
          <a:p>
            <a:r>
              <a:rPr lang="en-US" dirty="0"/>
              <a:t>CLASE 0: </a:t>
            </a:r>
            <a:r>
              <a:rPr lang="en-US" dirty="0" err="1"/>
              <a:t>Tipos</a:t>
            </a:r>
            <a:r>
              <a:rPr lang="en-US" dirty="0"/>
              <a:t> de </a:t>
            </a:r>
            <a:r>
              <a:rPr lang="en-US" dirty="0" err="1"/>
              <a:t>datos</a:t>
            </a:r>
            <a:r>
              <a:rPr lang="en-US" dirty="0"/>
              <a:t> y Def. de </a:t>
            </a:r>
            <a:r>
              <a:rPr lang="en-US" dirty="0" err="1"/>
              <a:t>Objetos</a:t>
            </a:r>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5450695" y="3609130"/>
            <a:ext cx="2196447" cy="897556"/>
          </a:xfrm>
        </p:spPr>
        <p:txBody>
          <a:bodyPr>
            <a:normAutofit fontScale="92500" lnSpcReduction="20000"/>
          </a:bodyPr>
          <a:lstStyle/>
          <a:p>
            <a:r>
              <a:rPr lang="en-US" dirty="0" err="1"/>
              <a:t>numéricos</a:t>
            </a:r>
            <a:r>
              <a:rPr lang="en-US" dirty="0"/>
              <a:t> DE punto </a:t>
            </a:r>
            <a:r>
              <a:rPr lang="en-US" dirty="0" err="1"/>
              <a:t>flotante</a:t>
            </a:r>
            <a:endParaRPr lang="en-US" dirty="0"/>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351037"/>
            <a:ext cx="4059899" cy="2225110"/>
          </a:xfrm>
        </p:spPr>
        <p:txBody>
          <a:bodyPr>
            <a:normAutofit fontScale="77500" lnSpcReduction="20000"/>
          </a:bodyPr>
          <a:lstStyle/>
          <a:p>
            <a:r>
              <a:rPr lang="es-419" dirty="0"/>
              <a:t>byte: como su propio nombre denota, emplea un solo byte (8 bits) de almacenamiento. Esto permite almacenar valores en el rango [-128, 127].</a:t>
            </a:r>
          </a:p>
          <a:p>
            <a:r>
              <a:rPr lang="es-419" dirty="0"/>
              <a:t>short: usa el doble de almacenamiento que el anterior, lo cual hace posible representar cualquier valor en el rango [-32.768, 32.767].</a:t>
            </a:r>
          </a:p>
          <a:p>
            <a:r>
              <a:rPr lang="es-419" dirty="0" err="1"/>
              <a:t>int</a:t>
            </a:r>
            <a:r>
              <a:rPr lang="es-419" dirty="0"/>
              <a:t>: emplea 4 bytes de almacenamiento y es el tipo de dato entero más empleado. El rango de valores que puede representar va de -231 a 231-1.</a:t>
            </a:r>
          </a:p>
          <a:p>
            <a:r>
              <a:rPr lang="es-419" dirty="0" err="1"/>
              <a:t>long</a:t>
            </a:r>
            <a:r>
              <a:rPr lang="es-419" dirty="0"/>
              <a:t>: es el tipo entero de mayor tamaño, 8 bytes (64 bits), con un rango de valores desde -263 a 263-1.</a:t>
            </a:r>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5421086" y="1403475"/>
            <a:ext cx="2196447" cy="768096"/>
          </a:xfrm>
        </p:spPr>
        <p:txBody>
          <a:bodyPr/>
          <a:lstStyle/>
          <a:p>
            <a:r>
              <a:rPr lang="en-US" dirty="0" err="1"/>
              <a:t>Numericas</a:t>
            </a:r>
            <a:endParaRPr lang="en-US"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576147"/>
            <a:ext cx="3365003" cy="3145328"/>
          </a:xfrm>
        </p:spPr>
        <p:txBody>
          <a:bodyPr>
            <a:noAutofit/>
          </a:bodyPr>
          <a:lstStyle/>
          <a:p>
            <a:r>
              <a:rPr lang="es-419" sz="1200" dirty="0" err="1"/>
              <a:t>float</a:t>
            </a:r>
            <a:r>
              <a:rPr lang="es-419" sz="1200" dirty="0"/>
              <a:t>: conocido como tipo de precisión simple, emplea un total de 32 bits. Con este tipo de datos es posible representar números en el rango de 1.4x10-45 a 3.4028235x1038.</a:t>
            </a:r>
          </a:p>
          <a:p>
            <a:endParaRPr lang="es-419" sz="1200" dirty="0"/>
          </a:p>
          <a:p>
            <a:r>
              <a:rPr lang="es-419" sz="1200" dirty="0" err="1"/>
              <a:t>double</a:t>
            </a:r>
            <a:r>
              <a:rPr lang="es-419" sz="1200" dirty="0"/>
              <a:t>: sigue un esquema de almacenamiento similar al anterior, pero usando 64 bits en lugar de 32. Esto le permite representar valores en el rango de 4.9x10-324 a 1.7976931348623157x10308.</a:t>
            </a:r>
            <a:r>
              <a:rPr lang="en-ZA" sz="12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noProof="0" dirty="0" err="1"/>
              <a:t>Tipos</a:t>
            </a:r>
            <a:r>
              <a:rPr lang="en-US" noProof="0" dirty="0"/>
              <a:t> de </a:t>
            </a:r>
            <a:r>
              <a:rPr lang="en-US" noProof="0" dirty="0" err="1"/>
              <a:t>Datos</a:t>
            </a:r>
            <a:endParaRPr lang="en-US" dirty="0"/>
          </a:p>
        </p:txBody>
      </p:sp>
      <p:sp>
        <p:nvSpPr>
          <p:cNvPr id="4" name="Rectangle 1">
            <a:extLst>
              <a:ext uri="{FF2B5EF4-FFF2-40B4-BE49-F238E27FC236}">
                <a16:creationId xmlns:a16="http://schemas.microsoft.com/office/drawing/2014/main" id="{1F244FB9-1539-1199-DF4A-DD8FA3540AA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419" altLang="es-419" sz="1000" b="0" i="0" u="none" strike="noStrike" cap="none" normalizeH="0" baseline="0">
                <a:ln>
                  <a:noFill/>
                </a:ln>
                <a:solidFill>
                  <a:srgbClr val="444444"/>
                </a:solidFill>
                <a:effectLst/>
                <a:latin typeface="Courier New" panose="02070309020205020404" pitchFamily="49" charset="0"/>
                <a:cs typeface="Courier New" panose="02070309020205020404" pitchFamily="49" charset="0"/>
              </a:rPr>
              <a:t>float</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conocido como tipo de </a:t>
            </a:r>
            <a:r>
              <a:rPr kumimoji="0" lang="es-419" altLang="es-419" sz="1200" b="1" i="0" u="none" strike="noStrike" cap="none" normalizeH="0" baseline="0">
                <a:ln>
                  <a:noFill/>
                </a:ln>
                <a:solidFill>
                  <a:schemeClr val="tx1"/>
                </a:solidFill>
                <a:effectLst/>
                <a:latin typeface="Open Sans" panose="020B0606030504020204" pitchFamily="34" charset="0"/>
                <a:cs typeface="Open Sans" panose="020B0606030504020204" pitchFamily="34" charset="0"/>
              </a:rPr>
              <a:t>precisión simple</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emplea un total de 32 bits. Con este tipo de datos es posible representar números en el rango de 1.4x10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-45</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a 3.4028235x10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38</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419" altLang="es-419" sz="1000" b="0" i="0" u="none" strike="noStrike" cap="none" normalizeH="0" baseline="0">
                <a:ln>
                  <a:noFill/>
                </a:ln>
                <a:solidFill>
                  <a:srgbClr val="444444"/>
                </a:solidFill>
                <a:effectLst/>
                <a:latin typeface="Courier New" panose="02070309020205020404" pitchFamily="49" charset="0"/>
                <a:cs typeface="Courier New" panose="02070309020205020404" pitchFamily="49" charset="0"/>
              </a:rPr>
              <a:t>double</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sigue un esquema de almacenamiento similar al anterior, pero usando 64 bits en lugar de 32. Esto le permite representar valores en el rango de 4.9x10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-324</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a 1.7976931348623157x10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308</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848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s-419" dirty="0"/>
              <a:t>Practica</a:t>
            </a:r>
            <a:r>
              <a:rPr lang="en-US" noProof="0" dirty="0"/>
              <a:t> 2</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s-419" dirty="0"/>
              <a:t>Agrega uno o dos métodos mas​</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a:lstStyle/>
          <a:p>
            <a:r>
              <a:rPr lang="es-419" dirty="0"/>
              <a:t>Crea dos métodos por ti </a:t>
            </a:r>
            <a:r>
              <a:rPr lang="es-419" dirty="0" err="1"/>
              <a:t>mism</a:t>
            </a:r>
            <a:r>
              <a:rPr lang="es-419" dirty="0"/>
              <a:t>@ y pruébalos</a:t>
            </a:r>
            <a:r>
              <a:rPr lang="en-US" dirty="0"/>
              <a:t>.</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405135"/>
            <a:ext cx="4771030" cy="365125"/>
          </a:xfrm>
        </p:spPr>
        <p:txBody>
          <a:bodyPr/>
          <a:lstStyle/>
          <a:p>
            <a:r>
              <a:rPr lang="en-ZA" dirty="0"/>
              <a:t>CREA OTRO OBJETO</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727308"/>
            <a:ext cx="4771030" cy="801073"/>
          </a:xfrm>
        </p:spPr>
        <p:txBody>
          <a:bodyPr/>
          <a:lstStyle/>
          <a:p>
            <a:r>
              <a:rPr lang="en-US" dirty="0" err="1"/>
              <a:t>Crea</a:t>
            </a:r>
            <a:r>
              <a:rPr lang="en-US" dirty="0"/>
              <a:t> </a:t>
            </a:r>
            <a:r>
              <a:rPr lang="en-US" dirty="0" err="1"/>
              <a:t>otro</a:t>
            </a:r>
            <a:r>
              <a:rPr lang="en-US" dirty="0"/>
              <a:t> </a:t>
            </a:r>
            <a:r>
              <a:rPr lang="en-US" dirty="0" err="1"/>
              <a:t>objeto</a:t>
            </a:r>
            <a:r>
              <a:rPr lang="en-US" dirty="0"/>
              <a:t> </a:t>
            </a:r>
            <a:r>
              <a:rPr lang="en-US" dirty="0" err="1"/>
              <a:t>por</a:t>
            </a:r>
            <a:r>
              <a:rPr lang="en-US" dirty="0"/>
              <a:t> </a:t>
            </a:r>
            <a:r>
              <a:rPr lang="en-US" dirty="0" err="1"/>
              <a:t>tu</a:t>
            </a:r>
            <a:r>
              <a:rPr lang="en-US" dirty="0"/>
              <a:t> </a:t>
            </a:r>
            <a:r>
              <a:rPr lang="en-US" dirty="0" err="1"/>
              <a:t>cuenta</a:t>
            </a:r>
            <a:r>
              <a:rPr lang="en-US" dirty="0"/>
              <a:t> </a:t>
            </a:r>
            <a:r>
              <a:rPr lang="en-US" dirty="0" err="1"/>
              <a:t>asignadnole</a:t>
            </a:r>
            <a:r>
              <a:rPr lang="en-US" dirty="0"/>
              <a:t> sus </a:t>
            </a:r>
            <a:r>
              <a:rPr lang="en-US" dirty="0" err="1"/>
              <a:t>atributos</a:t>
            </a:r>
            <a:r>
              <a:rPr lang="en-US" dirty="0"/>
              <a:t> y </a:t>
            </a:r>
            <a:r>
              <a:rPr lang="en-US" dirty="0" err="1"/>
              <a:t>metodos</a:t>
            </a:r>
            <a:r>
              <a:rPr lang="en-US" dirty="0"/>
              <a:t>.</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a:lstStyle/>
          <a:p>
            <a:r>
              <a:rPr lang="en-ZA" dirty="0" err="1"/>
              <a:t>Instancia</a:t>
            </a:r>
            <a:r>
              <a:rPr lang="en-ZA" dirty="0"/>
              <a:t> </a:t>
            </a:r>
            <a:r>
              <a:rPr lang="en-ZA" dirty="0" err="1"/>
              <a:t>tu</a:t>
            </a:r>
            <a:r>
              <a:rPr lang="en-ZA" dirty="0"/>
              <a:t> </a:t>
            </a:r>
            <a:r>
              <a:rPr lang="en-ZA" dirty="0" err="1"/>
              <a:t>objeto</a:t>
            </a:r>
            <a:r>
              <a:rPr lang="en-ZA" dirty="0"/>
              <a:t>​</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a:normAutofit fontScale="85000" lnSpcReduction="10000"/>
          </a:bodyPr>
          <a:lstStyle/>
          <a:p>
            <a:r>
              <a:rPr lang="en-US" dirty="0"/>
              <a:t>CREA UNA NUEVA VARIABLE CON TU OBJETO E INICIALIZA TU OBJETO CON LOS VALORES QUE TU QUIERAS.</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8/06/20XX</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6110324" cy="466344"/>
          </a:xfrm>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RESUMEN DE LA LECCION</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838200" y="2903417"/>
            <a:ext cx="3035881" cy="991689"/>
          </a:xfrm>
        </p:spPr>
        <p:txBody>
          <a:bodyPr anchor="ctr">
            <a:normAutofit/>
          </a:bodyPr>
          <a:lstStyle/>
          <a:p>
            <a:pPr algn="ctr"/>
            <a:r>
              <a:rPr lang="es-419" sz="2000" dirty="0"/>
              <a:t>instrucciones</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s-MX" dirty="0" err="1"/>
              <a:t>Public</a:t>
            </a:r>
            <a:r>
              <a:rPr lang="es-MX" dirty="0"/>
              <a:t> </a:t>
            </a:r>
            <a:r>
              <a:rPr lang="es-MX" dirty="0" err="1"/>
              <a:t>static</a:t>
            </a:r>
            <a:r>
              <a:rPr lang="es-MX" dirty="0"/>
              <a:t> </a:t>
            </a:r>
            <a:r>
              <a:rPr lang="es-MX" dirty="0" err="1"/>
              <a:t>void</a:t>
            </a:r>
            <a:r>
              <a:rPr lang="es-MX" dirty="0"/>
              <a:t> </a:t>
            </a:r>
            <a:r>
              <a:rPr lang="es-MX" dirty="0" err="1"/>
              <a:t>main</a:t>
            </a:r>
            <a:r>
              <a:rPr lang="es-MX" dirty="0"/>
              <a:t>(</a:t>
            </a:r>
            <a:r>
              <a:rPr lang="es-MX" dirty="0" err="1"/>
              <a:t>args</a:t>
            </a:r>
            <a:r>
              <a:rPr lang="es-MX" dirty="0"/>
              <a:t>[]);</a:t>
            </a:r>
          </a:p>
          <a:p>
            <a:r>
              <a:rPr lang="es-MX" dirty="0" err="1"/>
              <a:t>System.out.print</a:t>
            </a:r>
            <a:r>
              <a:rPr lang="es-MX" dirty="0"/>
              <a:t> y </a:t>
            </a:r>
            <a:r>
              <a:rPr lang="es-MX" dirty="0" err="1"/>
              <a:t>println</a:t>
            </a:r>
            <a:r>
              <a:rPr lang="en-US" dirty="0"/>
              <a:t>​</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4689632" y="2883205"/>
            <a:ext cx="3076820" cy="991689"/>
          </a:xfrm>
        </p:spPr>
        <p:txBody>
          <a:bodyPr anchor="ctr">
            <a:normAutofit/>
          </a:bodyPr>
          <a:lstStyle/>
          <a:p>
            <a:r>
              <a:rPr lang="es-419" sz="2000" dirty="0"/>
              <a:t>Conocimientos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071910"/>
          </a:xfrm>
        </p:spPr>
        <p:txBody>
          <a:bodyPr>
            <a:noAutofit/>
          </a:bodyPr>
          <a:lstStyle/>
          <a:p>
            <a:r>
              <a:rPr lang="es-MX" sz="1100" dirty="0"/>
              <a:t>Clase, atributo, método, objeto e instancia.</a:t>
            </a:r>
          </a:p>
          <a:p>
            <a:r>
              <a:rPr lang="es-MX" sz="1100" dirty="0"/>
              <a:t>Que es POO, IDE, Ambiente de desarrollo, Librería.</a:t>
            </a:r>
            <a:r>
              <a:rPr lang="en-US" sz="1100" dirty="0"/>
              <a:t>​</a:t>
            </a:r>
          </a:p>
          <a:p>
            <a:r>
              <a:rPr lang="es-419" sz="1100" dirty="0"/>
              <a:t>Crear</a:t>
            </a:r>
            <a:r>
              <a:rPr lang="en-US" sz="1100" dirty="0"/>
              <a:t> un c</a:t>
            </a:r>
            <a:r>
              <a:rPr lang="es-419" sz="1100" dirty="0"/>
              <a:t>código</a:t>
            </a:r>
            <a:r>
              <a:rPr lang="en-US" sz="1100" dirty="0"/>
              <a:t> nuevo, </a:t>
            </a:r>
            <a:r>
              <a:rPr lang="es-419" sz="1100" dirty="0"/>
              <a:t>crear una clase </a:t>
            </a:r>
            <a:r>
              <a:rPr lang="en-US" sz="1100" dirty="0"/>
              <a:t>y un </a:t>
            </a:r>
            <a:r>
              <a:rPr lang="es-419" sz="1100" dirty="0"/>
              <a:t>objeto, Instanciar</a:t>
            </a:r>
            <a:r>
              <a:rPr lang="en-US" sz="1100" dirty="0"/>
              <a:t> un </a:t>
            </a:r>
            <a:r>
              <a:rPr lang="es-419" sz="1100" dirty="0"/>
              <a:t>objeto</a:t>
            </a:r>
            <a:r>
              <a:rPr lang="en-US" sz="1100" dirty="0"/>
              <a:t>.</a:t>
            </a:r>
          </a:p>
          <a:p>
            <a:r>
              <a:rPr lang="en-US" sz="1100" dirty="0" err="1"/>
              <a:t>Tipos</a:t>
            </a:r>
            <a:r>
              <a:rPr lang="en-US" sz="1100" dirty="0"/>
              <a:t> de </a:t>
            </a:r>
            <a:r>
              <a:rPr lang="en-US" sz="1100" dirty="0" err="1"/>
              <a:t>datos</a:t>
            </a:r>
            <a:r>
              <a:rPr lang="en-US" sz="1100" dirty="0"/>
              <a:t> </a:t>
            </a:r>
            <a:r>
              <a:rPr lang="en-US" sz="1100" dirty="0" err="1"/>
              <a:t>primitivos</a:t>
            </a:r>
            <a:r>
              <a:rPr lang="en-US" sz="1100" dirty="0"/>
              <a:t> y </a:t>
            </a:r>
            <a:r>
              <a:rPr lang="en-US" sz="1100" dirty="0" err="1"/>
              <a:t>estrcuturados</a:t>
            </a:r>
            <a:r>
              <a:rPr lang="en-US" sz="1100" dirty="0"/>
              <a:t>.</a:t>
            </a:r>
          </a:p>
          <a:p>
            <a:r>
              <a:rPr lang="en-ZA" sz="1100"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248561" y="2883204"/>
            <a:ext cx="3338387" cy="991689"/>
          </a:xfrm>
        </p:spPr>
        <p:txBody>
          <a:bodyPr anchor="ctr">
            <a:normAutofit/>
          </a:bodyPr>
          <a:lstStyle/>
          <a:p>
            <a:r>
              <a:rPr lang="es-419" sz="1800" dirty="0" err="1"/>
              <a:t>SiguienteS</a:t>
            </a:r>
            <a:r>
              <a:rPr lang="es-419" sz="1800" dirty="0"/>
              <a:t> </a:t>
            </a:r>
            <a:r>
              <a:rPr lang="es-419" sz="1800" dirty="0" err="1"/>
              <a:t>claseS</a:t>
            </a:r>
            <a:endParaRPr lang="es-419" sz="1800" dirty="0"/>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fontScale="77500" lnSpcReduction="20000"/>
          </a:bodyPr>
          <a:lstStyle/>
          <a:p>
            <a:r>
              <a:rPr lang="es-419" dirty="0"/>
              <a:t>1 Listas, creación, llenado y manipulación.</a:t>
            </a:r>
            <a:r>
              <a:rPr lang="en-ZA" dirty="0"/>
              <a:t>​</a:t>
            </a:r>
          </a:p>
          <a:p>
            <a:r>
              <a:rPr lang="es-419" dirty="0"/>
              <a:t>2 Condiciones (</a:t>
            </a:r>
            <a:r>
              <a:rPr lang="es-419" dirty="0" err="1"/>
              <a:t>if</a:t>
            </a:r>
            <a:r>
              <a:rPr lang="es-419" dirty="0"/>
              <a:t>, </a:t>
            </a:r>
            <a:r>
              <a:rPr lang="es-419" dirty="0" err="1"/>
              <a:t>else</a:t>
            </a:r>
            <a:r>
              <a:rPr lang="es-419" dirty="0"/>
              <a:t>)</a:t>
            </a:r>
          </a:p>
          <a:p>
            <a:r>
              <a:rPr lang="es-419" dirty="0"/>
              <a:t>3 Ciclos (</a:t>
            </a:r>
            <a:r>
              <a:rPr lang="es-419" dirty="0" err="1"/>
              <a:t>for</a:t>
            </a:r>
            <a:r>
              <a:rPr lang="es-419" dirty="0"/>
              <a:t>, </a:t>
            </a:r>
            <a:r>
              <a:rPr lang="es-419" dirty="0" err="1"/>
              <a:t>while</a:t>
            </a:r>
            <a:r>
              <a:rPr lang="es-419" dirty="0"/>
              <a:t>, do-</a:t>
            </a:r>
            <a:r>
              <a:rPr lang="es-419" dirty="0" err="1"/>
              <a:t>while</a:t>
            </a:r>
            <a:r>
              <a:rPr lang="es-419" dirty="0"/>
              <a:t>)</a:t>
            </a:r>
          </a:p>
          <a:p>
            <a:endParaRPr lang="en-ZA" dirty="0"/>
          </a:p>
          <a:p>
            <a:r>
              <a:rPr lang="en-US" dirty="0"/>
              <a:t>​</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09442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167535" y="1663435"/>
            <a:ext cx="6024463" cy="2003898"/>
          </a:xfrm>
        </p:spPr>
        <p:txBody>
          <a:bodyPr/>
          <a:lstStyle/>
          <a:p>
            <a:r>
              <a:rPr lang="en-US" dirty="0"/>
              <a:t>Intro a POO</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17172" y="2896907"/>
            <a:ext cx="4925188" cy="339247"/>
          </a:xfrm>
        </p:spPr>
        <p:txBody>
          <a:bodyPr>
            <a:normAutofit fontScale="85000" lnSpcReduction="20000"/>
          </a:bodyPr>
          <a:lstStyle/>
          <a:p>
            <a:r>
              <a:rPr lang="en-US" dirty="0"/>
              <a:t>CLASE 1: </a:t>
            </a:r>
            <a:r>
              <a:rPr lang="en-US" dirty="0" err="1"/>
              <a:t>Bucles</a:t>
            </a:r>
            <a:r>
              <a:rPr lang="en-US" dirty="0"/>
              <a:t> y </a:t>
            </a:r>
            <a:r>
              <a:rPr lang="en-US" dirty="0" err="1"/>
              <a:t>Condicionales</a:t>
            </a:r>
            <a:endParaRPr lang="en-US" dirty="0"/>
          </a:p>
        </p:txBody>
      </p:sp>
    </p:spTree>
    <p:extLst>
      <p:ext uri="{BB962C8B-B14F-4D97-AF65-F5344CB8AC3E}">
        <p14:creationId xmlns:p14="http://schemas.microsoft.com/office/powerpoint/2010/main" val="56203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CICLOS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Que es un </a:t>
            </a:r>
            <a:r>
              <a:rPr lang="en-ZA" dirty="0" err="1"/>
              <a:t>ciclo</a:t>
            </a:r>
            <a:r>
              <a:rPr lang="en-ZA" dirty="0"/>
              <a: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err="1"/>
              <a:t>Instrucciones</a:t>
            </a:r>
            <a:r>
              <a:rPr lang="en-US" dirty="0"/>
              <a:t> de </a:t>
            </a:r>
            <a:r>
              <a:rPr lang="en-US" dirty="0" err="1"/>
              <a:t>ciclos</a:t>
            </a:r>
            <a:r>
              <a:rPr lang="en-US" dirty="0"/>
              <a:t>​</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s-MX" dirty="0"/>
              <a:t>En programación un ciclo es un tipo de instrucción la cual genera de manera repetitiva y finita la </a:t>
            </a:r>
            <a:r>
              <a:rPr lang="es-MX" dirty="0" err="1"/>
              <a:t>ejecucion</a:t>
            </a:r>
            <a:r>
              <a:rPr lang="es-MX" dirty="0"/>
              <a:t> de un conjunto de instrucciones.</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1"/>
            <a:ext cx="3695653" cy="3388189"/>
          </a:xfrm>
        </p:spPr>
        <p:txBody>
          <a:bodyPr>
            <a:normAutofit fontScale="85000" lnSpcReduction="20000"/>
          </a:bodyPr>
          <a:lstStyle/>
          <a:p>
            <a:r>
              <a:rPr lang="es-419" dirty="0" err="1"/>
              <a:t>for</a:t>
            </a:r>
            <a:r>
              <a:rPr lang="es-419" dirty="0"/>
              <a:t> </a:t>
            </a:r>
          </a:p>
          <a:p>
            <a:r>
              <a:rPr lang="es-419" dirty="0"/>
              <a:t>El ciclo FOR se inicia desde un cierto valor </a:t>
            </a:r>
            <a:r>
              <a:rPr lang="es-419" dirty="0" err="1"/>
              <a:t>numerirco</a:t>
            </a:r>
            <a:r>
              <a:rPr lang="es-419" dirty="0"/>
              <a:t> y es un ciclo que se repetirá el numero de veces que indique el usuario.</a:t>
            </a:r>
          </a:p>
          <a:p>
            <a:r>
              <a:rPr lang="es-419" dirty="0" err="1"/>
              <a:t>while</a:t>
            </a:r>
            <a:endParaRPr lang="es-419" dirty="0"/>
          </a:p>
          <a:p>
            <a:r>
              <a:rPr lang="es-419" dirty="0"/>
              <a:t>El ciclo WHILE es un ciclo que se repetirá mientras la condición dentro del ciclo se cumpla.</a:t>
            </a:r>
          </a:p>
          <a:p>
            <a:r>
              <a:rPr lang="es-419" dirty="0"/>
              <a:t>do-</a:t>
            </a:r>
            <a:r>
              <a:rPr lang="es-419" dirty="0" err="1"/>
              <a:t>while</a:t>
            </a:r>
            <a:endParaRPr lang="es-419" dirty="0"/>
          </a:p>
          <a:p>
            <a:r>
              <a:rPr lang="es-419" dirty="0"/>
              <a:t>Así como es ciclo WHILE, el ciclo DO, WHILE permitirá la ejecución de las instrucciones dentro del DO mientras se cumpla la condición final WHILE.</a:t>
            </a:r>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lang="en-US" dirty="0">
                <a:ea typeface="+mn-ea"/>
                <a:cs typeface="+mn-cs"/>
              </a:rPr>
              <a:t>CICLOS</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a:lstStyle/>
          <a:p>
            <a:r>
              <a:rPr lang="en-ZA" dirty="0" err="1"/>
              <a:t>Construccion</a:t>
            </a:r>
            <a:r>
              <a:rPr lang="en-ZA" dirty="0"/>
              <a:t> de CICLOS</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923731" y="2125136"/>
            <a:ext cx="5012765" cy="1547926"/>
          </a:xfrm>
        </p:spPr>
        <p:txBody>
          <a:bodyPr>
            <a:normAutofit/>
          </a:bodyPr>
          <a:lstStyle/>
          <a:p>
            <a:r>
              <a:rPr lang="pt-BR" sz="1100" b="0" i="0" dirty="0">
                <a:solidFill>
                  <a:srgbClr val="F92672"/>
                </a:solidFill>
                <a:effectLst/>
                <a:latin typeface="jetbrainsmono"/>
              </a:rPr>
              <a:t>for</a:t>
            </a:r>
            <a:r>
              <a:rPr lang="pt-BR" sz="1100" b="0" i="0" dirty="0">
                <a:solidFill>
                  <a:srgbClr val="F8F8F2"/>
                </a:solidFill>
                <a:effectLst/>
                <a:latin typeface="jetbrainsmono"/>
              </a:rPr>
              <a:t>(</a:t>
            </a:r>
            <a:r>
              <a:rPr lang="pt-BR" sz="1100" b="0" i="0" dirty="0">
                <a:solidFill>
                  <a:srgbClr val="F92672"/>
                </a:solidFill>
                <a:effectLst/>
                <a:latin typeface="jetbrainsmono"/>
              </a:rPr>
              <a:t>int</a:t>
            </a:r>
            <a:r>
              <a:rPr lang="pt-BR" sz="1100" b="0" i="0" dirty="0">
                <a:solidFill>
                  <a:srgbClr val="F8F8F2"/>
                </a:solidFill>
                <a:effectLst/>
                <a:latin typeface="jetbrainsmono"/>
              </a:rPr>
              <a:t> i = valor inicial; i &lt;= valor </a:t>
            </a:r>
            <a:r>
              <a:rPr lang="pt-BR" sz="1100" b="0" i="0" dirty="0">
                <a:solidFill>
                  <a:srgbClr val="F92672"/>
                </a:solidFill>
                <a:effectLst/>
                <a:latin typeface="jetbrainsmono"/>
              </a:rPr>
              <a:t>final</a:t>
            </a:r>
            <a:r>
              <a:rPr lang="pt-BR" sz="1100" b="0" i="0" dirty="0">
                <a:solidFill>
                  <a:srgbClr val="F8F8F2"/>
                </a:solidFill>
                <a:effectLst/>
                <a:latin typeface="jetbrainsmono"/>
              </a:rPr>
              <a:t>; i = i + paso) { .... .... </a:t>
            </a:r>
          </a:p>
          <a:p>
            <a:r>
              <a:rPr lang="pt-BR" sz="1100" b="0" i="0" dirty="0">
                <a:solidFill>
                  <a:srgbClr val="F8F8F2"/>
                </a:solidFill>
                <a:effectLst/>
                <a:latin typeface="jetbrainsmono"/>
              </a:rPr>
              <a:t>Bloque de Instrucciones</a:t>
            </a:r>
          </a:p>
          <a:p>
            <a:r>
              <a:rPr lang="pt-BR" sz="1100" b="0" i="0" dirty="0">
                <a:solidFill>
                  <a:srgbClr val="F8F8F2"/>
                </a:solidFill>
                <a:effectLst/>
                <a:latin typeface="jetbrainsmono"/>
              </a:rPr>
              <a:t>.... .... ....}</a:t>
            </a:r>
            <a:endParaRPr lang="en-US" sz="1100" dirty="0"/>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a:lstStyle/>
          <a:p>
            <a:r>
              <a:rPr lang="en-ZA" dirty="0" err="1"/>
              <a:t>Ciclos</a:t>
            </a:r>
            <a:r>
              <a:rPr lang="en-ZA" dirty="0"/>
              <a:t>​</a:t>
            </a:r>
            <a:endParaRPr lang="en-US" dirty="0"/>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a:lstStyle/>
          <a:p>
            <a:r>
              <a:rPr lang="en-US" dirty="0" err="1"/>
              <a:t>Ciclos</a:t>
            </a:r>
            <a:endParaRPr lang="en-US" dirty="0"/>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885839" y="4228495"/>
            <a:ext cx="3449520" cy="1250310"/>
          </a:xfrm>
        </p:spPr>
        <p:txBody>
          <a:bodyPr/>
          <a:lstStyle/>
          <a:p>
            <a:r>
              <a:rPr lang="en-US" dirty="0"/>
              <a:t>REGLAS DE LOS CICLOS</a:t>
            </a:r>
          </a:p>
          <a:p>
            <a:r>
              <a:rPr lang="en-US" dirty="0"/>
              <a:t>1.-Definidos</a:t>
            </a:r>
          </a:p>
          <a:p>
            <a:r>
              <a:rPr lang="en-US" dirty="0"/>
              <a:t>2.-Finitos</a:t>
            </a:r>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a:lstStyle/>
          <a:p>
            <a:r>
              <a:rPr lang="en-ZA" dirty="0"/>
              <a:t>Inconvenient​</a:t>
            </a:r>
            <a:endParaRPr lang="en-US" dirty="0"/>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8/06/20XX</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1007707" y="2254659"/>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667863" cy="1314870"/>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9">
            <a:extLst>
              <a:ext uri="{FF2B5EF4-FFF2-40B4-BE49-F238E27FC236}">
                <a16:creationId xmlns:a16="http://schemas.microsoft.com/office/drawing/2014/main" id="{9EDDD846-7A97-1551-D9C2-8809C9F666CB}"/>
              </a:ext>
            </a:extLst>
          </p:cNvPr>
          <p:cNvSpPr txBox="1">
            <a:spLocks/>
          </p:cNvSpPr>
          <p:nvPr/>
        </p:nvSpPr>
        <p:spPr>
          <a:xfrm>
            <a:off x="2353192" y="1760028"/>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a:t>
            </a:r>
          </a:p>
        </p:txBody>
      </p:sp>
      <p:sp>
        <p:nvSpPr>
          <p:cNvPr id="3" name="Text Placeholder 19">
            <a:extLst>
              <a:ext uri="{FF2B5EF4-FFF2-40B4-BE49-F238E27FC236}">
                <a16:creationId xmlns:a16="http://schemas.microsoft.com/office/drawing/2014/main" id="{67AC0AC8-648F-F185-00B9-6083DAC0893F}"/>
              </a:ext>
            </a:extLst>
          </p:cNvPr>
          <p:cNvSpPr txBox="1">
            <a:spLocks/>
          </p:cNvSpPr>
          <p:nvPr/>
        </p:nvSpPr>
        <p:spPr>
          <a:xfrm>
            <a:off x="7653385" y="1765901"/>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WHILE</a:t>
            </a:r>
          </a:p>
        </p:txBody>
      </p:sp>
      <p:sp>
        <p:nvSpPr>
          <p:cNvPr id="8" name="Rectangle 7">
            <a:extLst>
              <a:ext uri="{FF2B5EF4-FFF2-40B4-BE49-F238E27FC236}">
                <a16:creationId xmlns:a16="http://schemas.microsoft.com/office/drawing/2014/main" id="{33DBB914-041A-AE1D-5488-3C74CD36BBDA}"/>
              </a:ext>
              <a:ext uri="{C183D7F6-B498-43B3-948B-1728B52AA6E4}">
                <adec:decorative xmlns:adec="http://schemas.microsoft.com/office/drawing/2017/decorative" val="1"/>
              </a:ext>
            </a:extLst>
          </p:cNvPr>
          <p:cNvSpPr/>
          <p:nvPr/>
        </p:nvSpPr>
        <p:spPr>
          <a:xfrm>
            <a:off x="6255503" y="2267352"/>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9">
            <a:extLst>
              <a:ext uri="{FF2B5EF4-FFF2-40B4-BE49-F238E27FC236}">
                <a16:creationId xmlns:a16="http://schemas.microsoft.com/office/drawing/2014/main" id="{5E55C8EC-04D7-5A21-7055-EADE3F55E5AC}"/>
              </a:ext>
            </a:extLst>
          </p:cNvPr>
          <p:cNvSpPr txBox="1">
            <a:spLocks/>
          </p:cNvSpPr>
          <p:nvPr/>
        </p:nvSpPr>
        <p:spPr>
          <a:xfrm>
            <a:off x="6213515" y="2118044"/>
            <a:ext cx="5012765" cy="1547926"/>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b="0" i="0" dirty="0" err="1">
                <a:solidFill>
                  <a:srgbClr val="F92672"/>
                </a:solidFill>
                <a:effectLst/>
                <a:latin typeface="jetbrainsmono"/>
              </a:rPr>
              <a:t>while</a:t>
            </a:r>
            <a:r>
              <a:rPr lang="es-419" sz="1100" b="0" i="0" dirty="0">
                <a:solidFill>
                  <a:srgbClr val="F8F8F2"/>
                </a:solidFill>
                <a:effectLst/>
                <a:latin typeface="jetbrainsmono"/>
              </a:rPr>
              <a:t>(condición de finalización) </a:t>
            </a:r>
            <a:r>
              <a:rPr lang="es-419" sz="1100" b="0" i="0" dirty="0">
                <a:solidFill>
                  <a:srgbClr val="75715E"/>
                </a:solidFill>
                <a:effectLst/>
                <a:latin typeface="jetbrainsmono"/>
              </a:rPr>
              <a:t>//por ejemplo numero == 500</a:t>
            </a:r>
            <a:r>
              <a:rPr lang="es-419" sz="1100" b="0" i="0" dirty="0">
                <a:solidFill>
                  <a:srgbClr val="F8F8F2"/>
                </a:solidFill>
                <a:effectLst/>
                <a:latin typeface="jetbrainsmono"/>
              </a:rPr>
              <a:t> {.... .... </a:t>
            </a:r>
          </a:p>
          <a:p>
            <a:r>
              <a:rPr lang="es-419" sz="1100" b="0" i="0" dirty="0">
                <a:solidFill>
                  <a:srgbClr val="F8F8F2"/>
                </a:solidFill>
                <a:effectLst/>
                <a:latin typeface="jetbrainsmono"/>
              </a:rPr>
              <a:t>Bloque de Instrucciones</a:t>
            </a:r>
          </a:p>
          <a:p>
            <a:r>
              <a:rPr lang="es-419" sz="1100" b="0" i="0" dirty="0">
                <a:solidFill>
                  <a:srgbClr val="F8F8F2"/>
                </a:solidFill>
                <a:effectLst/>
                <a:latin typeface="jetbrainsmono"/>
              </a:rPr>
              <a:t>.... .... .... }</a:t>
            </a:r>
            <a:endParaRPr lang="en-US" sz="1100" dirty="0"/>
          </a:p>
        </p:txBody>
      </p:sp>
      <p:sp>
        <p:nvSpPr>
          <p:cNvPr id="15" name="Text Placeholder 19">
            <a:extLst>
              <a:ext uri="{FF2B5EF4-FFF2-40B4-BE49-F238E27FC236}">
                <a16:creationId xmlns:a16="http://schemas.microsoft.com/office/drawing/2014/main" id="{91AA6B9C-0070-4299-383E-037F682D0819}"/>
              </a:ext>
            </a:extLst>
          </p:cNvPr>
          <p:cNvSpPr txBox="1">
            <a:spLocks/>
          </p:cNvSpPr>
          <p:nvPr/>
        </p:nvSpPr>
        <p:spPr>
          <a:xfrm>
            <a:off x="2192388" y="3713167"/>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WHILE</a:t>
            </a:r>
          </a:p>
        </p:txBody>
      </p:sp>
      <p:sp>
        <p:nvSpPr>
          <p:cNvPr id="16" name="Rectangle 15">
            <a:extLst>
              <a:ext uri="{FF2B5EF4-FFF2-40B4-BE49-F238E27FC236}">
                <a16:creationId xmlns:a16="http://schemas.microsoft.com/office/drawing/2014/main" id="{CCE078D6-DB0A-8151-A312-15863FD0E1AB}"/>
              </a:ext>
              <a:ext uri="{C183D7F6-B498-43B3-948B-1728B52AA6E4}">
                <adec:decorative xmlns:adec="http://schemas.microsoft.com/office/drawing/2017/decorative" val="1"/>
              </a:ext>
            </a:extLst>
          </p:cNvPr>
          <p:cNvSpPr/>
          <p:nvPr/>
        </p:nvSpPr>
        <p:spPr>
          <a:xfrm>
            <a:off x="965718" y="4052841"/>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9">
            <a:extLst>
              <a:ext uri="{FF2B5EF4-FFF2-40B4-BE49-F238E27FC236}">
                <a16:creationId xmlns:a16="http://schemas.microsoft.com/office/drawing/2014/main" id="{32C89A57-A62A-A456-A573-32EABB4B409B}"/>
              </a:ext>
            </a:extLst>
          </p:cNvPr>
          <p:cNvSpPr txBox="1">
            <a:spLocks/>
          </p:cNvSpPr>
          <p:nvPr/>
        </p:nvSpPr>
        <p:spPr>
          <a:xfrm>
            <a:off x="881743" y="3959179"/>
            <a:ext cx="5012765" cy="1547926"/>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b="0" i="0" dirty="0">
                <a:solidFill>
                  <a:srgbClr val="F92672"/>
                </a:solidFill>
                <a:effectLst/>
                <a:latin typeface="jetbrainsmono"/>
              </a:rPr>
              <a:t>do</a:t>
            </a:r>
            <a:r>
              <a:rPr lang="es-419" sz="1100" b="0" i="0" dirty="0">
                <a:solidFill>
                  <a:srgbClr val="F8F8F2"/>
                </a:solidFill>
                <a:effectLst/>
                <a:latin typeface="jetbrainsmono"/>
              </a:rPr>
              <a:t> </a:t>
            </a:r>
          </a:p>
          <a:p>
            <a:r>
              <a:rPr lang="es-419" sz="1100" b="0" i="0" dirty="0">
                <a:solidFill>
                  <a:srgbClr val="F8F8F2"/>
                </a:solidFill>
                <a:effectLst/>
                <a:latin typeface="jetbrainsmono"/>
              </a:rPr>
              <a:t>{ .... .... Bloque de Instrucciones</a:t>
            </a:r>
          </a:p>
          <a:p>
            <a:r>
              <a:rPr lang="es-419" sz="1100" b="0" i="0" dirty="0">
                <a:solidFill>
                  <a:srgbClr val="F8F8F2"/>
                </a:solidFill>
                <a:effectLst/>
                <a:latin typeface="jetbrainsmono"/>
              </a:rPr>
              <a:t>.... .... .... } </a:t>
            </a:r>
          </a:p>
          <a:p>
            <a:r>
              <a:rPr lang="es-419" sz="1100" b="0" i="0" dirty="0" err="1">
                <a:solidFill>
                  <a:srgbClr val="F92672"/>
                </a:solidFill>
                <a:effectLst/>
                <a:latin typeface="jetbrainsmono"/>
              </a:rPr>
              <a:t>while</a:t>
            </a:r>
            <a:r>
              <a:rPr lang="es-419" sz="1100" b="0" i="0" dirty="0">
                <a:solidFill>
                  <a:srgbClr val="F8F8F2"/>
                </a:solidFill>
                <a:effectLst/>
                <a:latin typeface="jetbrainsmono"/>
              </a:rPr>
              <a:t>(condición de finalización); </a:t>
            </a:r>
            <a:r>
              <a:rPr lang="es-419" sz="1100" b="0" i="0" dirty="0">
                <a:solidFill>
                  <a:srgbClr val="75715E"/>
                </a:solidFill>
                <a:effectLst/>
                <a:latin typeface="jetbrainsmono"/>
              </a:rPr>
              <a:t>//por ejemplo numero != 23</a:t>
            </a:r>
            <a:endParaRPr lang="en-US" sz="1100" dirty="0"/>
          </a:p>
        </p:txBody>
      </p:sp>
    </p:spTree>
    <p:extLst>
      <p:ext uri="{BB962C8B-B14F-4D97-AF65-F5344CB8AC3E}">
        <p14:creationId xmlns:p14="http://schemas.microsoft.com/office/powerpoint/2010/main" val="237253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PRACTICA</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USO DE CICLOS</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err="1"/>
              <a:t>Crea</a:t>
            </a:r>
            <a:r>
              <a:rPr lang="en-US" dirty="0"/>
              <a:t> un CONTADOR</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err="1"/>
              <a:t>Usando</a:t>
            </a:r>
            <a:r>
              <a:rPr lang="en-US" dirty="0"/>
              <a:t> WHILE</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err="1"/>
              <a:t>Usando</a:t>
            </a:r>
            <a:r>
              <a:rPr lang="en-US" dirty="0"/>
              <a:t> DO WHILE</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lstStyle/>
          <a:p>
            <a:r>
              <a:rPr lang="en-US" dirty="0" err="1"/>
              <a:t>Crea</a:t>
            </a:r>
            <a:r>
              <a:rPr lang="en-US" dirty="0"/>
              <a:t> un </a:t>
            </a:r>
            <a:r>
              <a:rPr lang="en-US" dirty="0" err="1"/>
              <a:t>metodo</a:t>
            </a:r>
            <a:r>
              <a:rPr lang="en-US" dirty="0"/>
              <a:t> que </a:t>
            </a:r>
            <a:r>
              <a:rPr lang="en-US" dirty="0" err="1"/>
              <a:t>te</a:t>
            </a:r>
            <a:r>
              <a:rPr lang="en-US" dirty="0"/>
              <a:t> </a:t>
            </a:r>
            <a:r>
              <a:rPr lang="en-US" dirty="0" err="1"/>
              <a:t>imprima</a:t>
            </a:r>
            <a:r>
              <a:rPr lang="en-US" dirty="0"/>
              <a:t> </a:t>
            </a:r>
            <a:r>
              <a:rPr lang="en-US" dirty="0" err="1"/>
              <a:t>en</a:t>
            </a:r>
            <a:r>
              <a:rPr lang="en-US" dirty="0"/>
              <a:t> </a:t>
            </a:r>
            <a:r>
              <a:rPr lang="en-US" dirty="0" err="1"/>
              <a:t>consola</a:t>
            </a:r>
            <a:r>
              <a:rPr lang="en-US" dirty="0"/>
              <a:t> la </a:t>
            </a:r>
            <a:r>
              <a:rPr lang="en-US" dirty="0" err="1"/>
              <a:t>cuenta</a:t>
            </a:r>
            <a:r>
              <a:rPr lang="en-US" dirty="0"/>
              <a:t> del 1 al 10 </a:t>
            </a:r>
            <a:r>
              <a:rPr lang="en-US" dirty="0" err="1"/>
              <a:t>usando</a:t>
            </a:r>
            <a:r>
              <a:rPr lang="en-US" dirty="0"/>
              <a:t> </a:t>
            </a:r>
            <a:r>
              <a:rPr lang="en-US" dirty="0" err="1"/>
              <a:t>el</a:t>
            </a:r>
            <a:r>
              <a:rPr lang="en-US" dirty="0"/>
              <a:t> </a:t>
            </a:r>
            <a:r>
              <a:rPr lang="en-US" dirty="0" err="1"/>
              <a:t>ciclo</a:t>
            </a:r>
            <a:r>
              <a:rPr lang="en-US" dirty="0"/>
              <a:t> FOR.</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lstStyle/>
          <a:p>
            <a:r>
              <a:rPr lang="en-US" dirty="0" err="1"/>
              <a:t>Crea</a:t>
            </a:r>
            <a:r>
              <a:rPr lang="en-US" dirty="0"/>
              <a:t> </a:t>
            </a:r>
            <a:r>
              <a:rPr lang="en-US" dirty="0" err="1"/>
              <a:t>el</a:t>
            </a:r>
            <a:r>
              <a:rPr lang="en-US" dirty="0"/>
              <a:t> </a:t>
            </a:r>
            <a:r>
              <a:rPr lang="en-US" dirty="0" err="1"/>
              <a:t>mismo</a:t>
            </a:r>
            <a:r>
              <a:rPr lang="en-US" dirty="0"/>
              <a:t> Contador </a:t>
            </a:r>
            <a:r>
              <a:rPr lang="en-US" dirty="0" err="1"/>
              <a:t>usando</a:t>
            </a:r>
            <a:r>
              <a:rPr lang="en-US" dirty="0"/>
              <a:t> </a:t>
            </a:r>
            <a:r>
              <a:rPr lang="en-US" dirty="0" err="1"/>
              <a:t>el</a:t>
            </a:r>
            <a:r>
              <a:rPr lang="en-US" dirty="0"/>
              <a:t> </a:t>
            </a:r>
            <a:r>
              <a:rPr lang="en-US" dirty="0" err="1"/>
              <a:t>ciclo</a:t>
            </a:r>
            <a:r>
              <a:rPr lang="en-US" dirty="0"/>
              <a:t> WHILE.</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err="1"/>
              <a:t>Crea</a:t>
            </a:r>
            <a:r>
              <a:rPr lang="en-US" dirty="0"/>
              <a:t> </a:t>
            </a:r>
            <a:r>
              <a:rPr lang="en-US" dirty="0" err="1"/>
              <a:t>el</a:t>
            </a:r>
            <a:r>
              <a:rPr lang="en-US" dirty="0"/>
              <a:t> </a:t>
            </a:r>
            <a:r>
              <a:rPr lang="en-US" dirty="0" err="1"/>
              <a:t>mismo</a:t>
            </a:r>
            <a:r>
              <a:rPr lang="en-US" dirty="0"/>
              <a:t> Contador </a:t>
            </a:r>
            <a:r>
              <a:rPr lang="en-US" dirty="0" err="1"/>
              <a:t>usando</a:t>
            </a:r>
            <a:r>
              <a:rPr lang="en-US" dirty="0"/>
              <a:t> DO WHILE</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8/06/20XX</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CONDICIONALES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Que es un CONDICIONAL​</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err="1"/>
              <a:t>Instrucciones</a:t>
            </a:r>
            <a:r>
              <a:rPr lang="en-US" dirty="0"/>
              <a:t> de </a:t>
            </a:r>
            <a:r>
              <a:rPr lang="en-US" dirty="0" err="1"/>
              <a:t>ciclos</a:t>
            </a:r>
            <a:r>
              <a:rPr lang="en-US" dirty="0"/>
              <a:t>​</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s-419" dirty="0"/>
              <a:t>Un condicional, permite establecer una serie de reglas al interior de nuestro programa, que nos ayudan a determinar qué acciones llevar a cabo dadas ciertas circunstancias. </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1"/>
            <a:ext cx="3695653" cy="3388189"/>
          </a:xfrm>
        </p:spPr>
        <p:txBody>
          <a:bodyPr>
            <a:normAutofit fontScale="70000" lnSpcReduction="20000"/>
          </a:bodyPr>
          <a:lstStyle/>
          <a:p>
            <a:r>
              <a:rPr lang="es-419" dirty="0"/>
              <a:t>IF </a:t>
            </a:r>
          </a:p>
          <a:p>
            <a:r>
              <a:rPr lang="es-419" dirty="0"/>
              <a:t>Usa una condición dentro del IF la cual puede ser FALSA O VERDADERA, solo se ejecuta el código dentro del IF si la condición es VERDADERA.</a:t>
            </a:r>
          </a:p>
          <a:p>
            <a:r>
              <a:rPr lang="es-419" dirty="0"/>
              <a:t>IF-ELSE</a:t>
            </a:r>
          </a:p>
          <a:p>
            <a:r>
              <a:rPr lang="es-419" dirty="0"/>
              <a:t>Usa una condición dentro del IF-ELSE la cual puede ser FALSA O VERDADERA, solo se ejecuta el código dentro del IF si la condición es VERDADERA y de ser FALSA se ejecutara el código dentro del ELSE.</a:t>
            </a:r>
          </a:p>
          <a:p>
            <a:r>
              <a:rPr lang="es-419" dirty="0"/>
              <a:t>SWTCH</a:t>
            </a:r>
          </a:p>
          <a:p>
            <a:r>
              <a:rPr lang="es-419" dirty="0"/>
              <a:t>Así como su nombre lo dice, esta condición es un </a:t>
            </a:r>
            <a:r>
              <a:rPr lang="es-419" dirty="0" err="1"/>
              <a:t>swtich</a:t>
            </a:r>
            <a:r>
              <a:rPr lang="es-419" dirty="0"/>
              <a:t> que ejecutara el código del valor que tenga asignado nuestro SWITCH y a ese valor lo llamaremos un CASE.</a:t>
            </a:r>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74016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bg1"/>
                  </a:solidFill>
                </a:ln>
                <a:noFill/>
                <a:effectLst/>
                <a:uLnTx/>
                <a:uFillTx/>
                <a:latin typeface="+mj-lt"/>
                <a:ea typeface="+mn-ea"/>
                <a:cs typeface="+mn-cs"/>
              </a:rPr>
              <a:t>CONDICIONALES</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066523" y="1461479"/>
            <a:ext cx="2085746" cy="568820"/>
          </a:xfrm>
        </p:spPr>
        <p:txBody>
          <a:bodyPr>
            <a:normAutofit/>
          </a:bodyPr>
          <a:lstStyle/>
          <a:p>
            <a:r>
              <a:rPr lang="en-ZA" dirty="0" err="1"/>
              <a:t>Construccion</a:t>
            </a:r>
            <a:r>
              <a:rPr lang="en-ZA" dirty="0"/>
              <a:t> de LOS CONDICIONALES</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923731" y="2125136"/>
            <a:ext cx="5012765" cy="1547926"/>
          </a:xfrm>
        </p:spPr>
        <p:txBody>
          <a:bodyPr>
            <a:normAutofit/>
          </a:bodyPr>
          <a:lstStyle/>
          <a:p>
            <a:r>
              <a:rPr lang="en-US" sz="1600" b="0" i="0" dirty="0">
                <a:solidFill>
                  <a:srgbClr val="F92672"/>
                </a:solidFill>
                <a:effectLst/>
                <a:latin typeface="jetbrainsmono"/>
              </a:rPr>
              <a:t>IF</a:t>
            </a:r>
            <a:r>
              <a:rPr lang="en-US" sz="1600" b="0" i="0" dirty="0">
                <a:solidFill>
                  <a:srgbClr val="F8F8F2"/>
                </a:solidFill>
                <a:effectLst/>
                <a:latin typeface="jetbrainsmono"/>
              </a:rPr>
              <a:t> (A=</a:t>
            </a:r>
            <a:r>
              <a:rPr lang="en-US" sz="1600" b="0" i="0" dirty="0">
                <a:solidFill>
                  <a:schemeClr val="bg1"/>
                </a:solidFill>
                <a:effectLst/>
                <a:latin typeface="jetbrainsmono"/>
              </a:rPr>
              <a:t>0)</a:t>
            </a:r>
            <a:r>
              <a:rPr lang="en-US" sz="1600" b="0" i="0" dirty="0">
                <a:solidFill>
                  <a:srgbClr val="F8F8F2"/>
                </a:solidFill>
                <a:effectLst/>
                <a:latin typeface="jetbrainsmono"/>
              </a:rPr>
              <a:t> </a:t>
            </a:r>
            <a:r>
              <a:rPr lang="pt-BR" sz="1100" b="0" i="0" dirty="0">
                <a:solidFill>
                  <a:srgbClr val="F8F8F2"/>
                </a:solidFill>
                <a:effectLst/>
                <a:latin typeface="jetbrainsmono"/>
              </a:rPr>
              <a:t>{ .... .... </a:t>
            </a:r>
          </a:p>
          <a:p>
            <a:r>
              <a:rPr lang="en-US" sz="1100" b="0" i="0" dirty="0">
                <a:solidFill>
                  <a:srgbClr val="F92672"/>
                </a:solidFill>
                <a:effectLst/>
                <a:latin typeface="jetbrainsmono"/>
              </a:rPr>
              <a:t>PRINT</a:t>
            </a:r>
            <a:r>
              <a:rPr lang="en-US" sz="1100" b="0" i="0" dirty="0">
                <a:solidFill>
                  <a:srgbClr val="F8F8F2"/>
                </a:solidFill>
                <a:effectLst/>
                <a:latin typeface="jetbrainsmono"/>
              </a:rPr>
              <a:t> </a:t>
            </a:r>
            <a:r>
              <a:rPr lang="en-US" sz="1100" b="0" i="0" dirty="0">
                <a:solidFill>
                  <a:srgbClr val="E6DB74"/>
                </a:solidFill>
                <a:effectLst/>
                <a:latin typeface="jetbrainsmono"/>
              </a:rPr>
              <a:t>"A vale 0“</a:t>
            </a:r>
          </a:p>
          <a:p>
            <a:r>
              <a:rPr lang="pt-BR" sz="1100" b="0" i="0" dirty="0">
                <a:solidFill>
                  <a:srgbClr val="F8F8F2"/>
                </a:solidFill>
                <a:effectLst/>
                <a:latin typeface="jetbrainsmono"/>
              </a:rPr>
              <a:t>.... .... ....}</a:t>
            </a:r>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885839" y="4228495"/>
            <a:ext cx="3449520" cy="1250310"/>
          </a:xfrm>
        </p:spPr>
        <p:txBody>
          <a:bodyPr/>
          <a:lstStyle/>
          <a:p>
            <a:r>
              <a:rPr lang="en-US" dirty="0"/>
              <a:t>REGLAS DE LOS CONDICIONALES</a:t>
            </a:r>
          </a:p>
          <a:p>
            <a:r>
              <a:rPr lang="en-US" dirty="0"/>
              <a:t>1.-Definidos.</a:t>
            </a:r>
          </a:p>
          <a:p>
            <a:r>
              <a:rPr lang="en-US" dirty="0"/>
              <a:t>2.-CONDICIONES NO AMBIGUAS.</a:t>
            </a:r>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8/06/20XX</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1007707" y="2254659"/>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667863" cy="1314870"/>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9">
            <a:extLst>
              <a:ext uri="{FF2B5EF4-FFF2-40B4-BE49-F238E27FC236}">
                <a16:creationId xmlns:a16="http://schemas.microsoft.com/office/drawing/2014/main" id="{9EDDD846-7A97-1551-D9C2-8809C9F666CB}"/>
              </a:ext>
            </a:extLst>
          </p:cNvPr>
          <p:cNvSpPr txBox="1">
            <a:spLocks/>
          </p:cNvSpPr>
          <p:nvPr/>
        </p:nvSpPr>
        <p:spPr>
          <a:xfrm>
            <a:off x="2353192" y="1760028"/>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a:t>
            </a:r>
          </a:p>
        </p:txBody>
      </p:sp>
      <p:sp>
        <p:nvSpPr>
          <p:cNvPr id="3" name="Text Placeholder 19">
            <a:extLst>
              <a:ext uri="{FF2B5EF4-FFF2-40B4-BE49-F238E27FC236}">
                <a16:creationId xmlns:a16="http://schemas.microsoft.com/office/drawing/2014/main" id="{67AC0AC8-648F-F185-00B9-6083DAC0893F}"/>
              </a:ext>
            </a:extLst>
          </p:cNvPr>
          <p:cNvSpPr txBox="1">
            <a:spLocks/>
          </p:cNvSpPr>
          <p:nvPr/>
        </p:nvSpPr>
        <p:spPr>
          <a:xfrm>
            <a:off x="7653385" y="1765901"/>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IF-ELSE</a:t>
            </a:r>
          </a:p>
        </p:txBody>
      </p:sp>
      <p:sp>
        <p:nvSpPr>
          <p:cNvPr id="8" name="Rectangle 7">
            <a:extLst>
              <a:ext uri="{FF2B5EF4-FFF2-40B4-BE49-F238E27FC236}">
                <a16:creationId xmlns:a16="http://schemas.microsoft.com/office/drawing/2014/main" id="{33DBB914-041A-AE1D-5488-3C74CD36BBDA}"/>
              </a:ext>
              <a:ext uri="{C183D7F6-B498-43B3-948B-1728B52AA6E4}">
                <adec:decorative xmlns:adec="http://schemas.microsoft.com/office/drawing/2017/decorative" val="1"/>
              </a:ext>
            </a:extLst>
          </p:cNvPr>
          <p:cNvSpPr/>
          <p:nvPr/>
        </p:nvSpPr>
        <p:spPr>
          <a:xfrm>
            <a:off x="6255503" y="2267352"/>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9">
            <a:extLst>
              <a:ext uri="{FF2B5EF4-FFF2-40B4-BE49-F238E27FC236}">
                <a16:creationId xmlns:a16="http://schemas.microsoft.com/office/drawing/2014/main" id="{5E55C8EC-04D7-5A21-7055-EADE3F55E5AC}"/>
              </a:ext>
            </a:extLst>
          </p:cNvPr>
          <p:cNvSpPr txBox="1">
            <a:spLocks/>
          </p:cNvSpPr>
          <p:nvPr/>
        </p:nvSpPr>
        <p:spPr>
          <a:xfrm>
            <a:off x="6213515" y="2118044"/>
            <a:ext cx="5012765" cy="1547926"/>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dirty="0">
                <a:solidFill>
                  <a:srgbClr val="F92672"/>
                </a:solidFill>
                <a:effectLst/>
                <a:latin typeface="jetbrainsmono"/>
              </a:rPr>
              <a:t>IF</a:t>
            </a:r>
            <a:r>
              <a:rPr lang="en-US" sz="1400" b="0" i="0" dirty="0">
                <a:solidFill>
                  <a:srgbClr val="F8F8F2"/>
                </a:solidFill>
                <a:effectLst/>
                <a:latin typeface="jetbrainsmono"/>
              </a:rPr>
              <a:t> (A=</a:t>
            </a:r>
            <a:r>
              <a:rPr lang="en-US" sz="1400" dirty="0">
                <a:solidFill>
                  <a:schemeClr val="bg1"/>
                </a:solidFill>
                <a:latin typeface="jetbrainsmono"/>
              </a:rPr>
              <a:t>0</a:t>
            </a:r>
            <a:r>
              <a:rPr lang="en-US" sz="1400" dirty="0">
                <a:solidFill>
                  <a:srgbClr val="F8F8F2"/>
                </a:solidFill>
                <a:latin typeface="jetbrainsmono"/>
              </a:rPr>
              <a:t>)</a:t>
            </a:r>
            <a:r>
              <a:rPr lang="es-419" sz="1100" b="0" i="0" dirty="0">
                <a:solidFill>
                  <a:srgbClr val="F8F8F2"/>
                </a:solidFill>
                <a:effectLst/>
                <a:latin typeface="jetbrainsmono"/>
              </a:rPr>
              <a:t>{.... .... </a:t>
            </a:r>
          </a:p>
          <a:p>
            <a:r>
              <a:rPr lang="en-US" sz="1100" b="0" i="0" dirty="0">
                <a:solidFill>
                  <a:srgbClr val="F92672"/>
                </a:solidFill>
                <a:effectLst/>
                <a:latin typeface="jetbrainsmono"/>
              </a:rPr>
              <a:t>PRINT</a:t>
            </a:r>
            <a:r>
              <a:rPr lang="en-US" sz="1100" b="0" i="0" dirty="0">
                <a:solidFill>
                  <a:srgbClr val="F8F8F2"/>
                </a:solidFill>
                <a:effectLst/>
                <a:latin typeface="jetbrainsmono"/>
              </a:rPr>
              <a:t> </a:t>
            </a:r>
            <a:r>
              <a:rPr lang="en-US" sz="1100" b="0" i="0" dirty="0">
                <a:solidFill>
                  <a:srgbClr val="E6DB74"/>
                </a:solidFill>
                <a:effectLst/>
                <a:latin typeface="jetbrainsmono"/>
              </a:rPr>
              <a:t>"A vale 0"</a:t>
            </a:r>
            <a:r>
              <a:rPr lang="es-419" sz="1100" b="0" i="0" dirty="0">
                <a:solidFill>
                  <a:srgbClr val="F8F8F2"/>
                </a:solidFill>
                <a:effectLst/>
                <a:latin typeface="jetbrainsmono"/>
              </a:rPr>
              <a:t>.... .... .... }</a:t>
            </a:r>
          </a:p>
          <a:p>
            <a:r>
              <a:rPr lang="en-US" sz="1400" b="0" i="0" dirty="0">
                <a:solidFill>
                  <a:srgbClr val="F92672"/>
                </a:solidFill>
                <a:effectLst/>
                <a:latin typeface="jetbrainsmono"/>
              </a:rPr>
              <a:t>ELSE</a:t>
            </a:r>
            <a:r>
              <a:rPr lang="es-419" sz="1100" b="0" i="0" dirty="0">
                <a:solidFill>
                  <a:srgbClr val="F8F8F2"/>
                </a:solidFill>
                <a:effectLst/>
                <a:latin typeface="jetbrainsmono"/>
              </a:rPr>
              <a:t> {.... .... </a:t>
            </a:r>
            <a:endParaRPr lang="en-US" sz="1100" b="0" i="0" dirty="0">
              <a:solidFill>
                <a:srgbClr val="F8F8F2"/>
              </a:solidFill>
              <a:effectLst/>
              <a:latin typeface="jetbrainsmono"/>
            </a:endParaRPr>
          </a:p>
          <a:p>
            <a:r>
              <a:rPr lang="en-US" sz="1100" b="0" i="0" dirty="0">
                <a:solidFill>
                  <a:srgbClr val="F92672"/>
                </a:solidFill>
                <a:effectLst/>
                <a:latin typeface="jetbrainsmono"/>
              </a:rPr>
              <a:t>PRINT</a:t>
            </a:r>
            <a:r>
              <a:rPr lang="en-US" sz="1100" b="0" i="0" dirty="0">
                <a:solidFill>
                  <a:srgbClr val="F8F8F2"/>
                </a:solidFill>
                <a:effectLst/>
                <a:latin typeface="jetbrainsmono"/>
              </a:rPr>
              <a:t> </a:t>
            </a:r>
            <a:r>
              <a:rPr lang="en-US" sz="1100" b="0" i="0" dirty="0">
                <a:solidFill>
                  <a:srgbClr val="E6DB74"/>
                </a:solidFill>
                <a:effectLst/>
                <a:latin typeface="jetbrainsmono"/>
              </a:rPr>
              <a:t>"A NO vale 0"</a:t>
            </a:r>
            <a:r>
              <a:rPr lang="es-419" sz="1100" b="0" i="0" dirty="0">
                <a:solidFill>
                  <a:srgbClr val="F8F8F2"/>
                </a:solidFill>
                <a:effectLst/>
                <a:latin typeface="jetbrainsmono"/>
              </a:rPr>
              <a:t>.... .... .... }</a:t>
            </a:r>
          </a:p>
        </p:txBody>
      </p:sp>
      <p:sp>
        <p:nvSpPr>
          <p:cNvPr id="15" name="Text Placeholder 19">
            <a:extLst>
              <a:ext uri="{FF2B5EF4-FFF2-40B4-BE49-F238E27FC236}">
                <a16:creationId xmlns:a16="http://schemas.microsoft.com/office/drawing/2014/main" id="{91AA6B9C-0070-4299-383E-037F682D0819}"/>
              </a:ext>
            </a:extLst>
          </p:cNvPr>
          <p:cNvSpPr txBox="1">
            <a:spLocks/>
          </p:cNvSpPr>
          <p:nvPr/>
        </p:nvSpPr>
        <p:spPr>
          <a:xfrm>
            <a:off x="2192388" y="3713167"/>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SWITCH</a:t>
            </a:r>
          </a:p>
        </p:txBody>
      </p:sp>
      <p:sp>
        <p:nvSpPr>
          <p:cNvPr id="16" name="Rectangle 15">
            <a:extLst>
              <a:ext uri="{FF2B5EF4-FFF2-40B4-BE49-F238E27FC236}">
                <a16:creationId xmlns:a16="http://schemas.microsoft.com/office/drawing/2014/main" id="{CCE078D6-DB0A-8151-A312-15863FD0E1AB}"/>
              </a:ext>
              <a:ext uri="{C183D7F6-B498-43B3-948B-1728B52AA6E4}">
                <adec:decorative xmlns:adec="http://schemas.microsoft.com/office/drawing/2017/decorative" val="1"/>
              </a:ext>
            </a:extLst>
          </p:cNvPr>
          <p:cNvSpPr/>
          <p:nvPr/>
        </p:nvSpPr>
        <p:spPr>
          <a:xfrm>
            <a:off x="965718" y="4052841"/>
            <a:ext cx="4928790" cy="1740381"/>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9">
            <a:extLst>
              <a:ext uri="{FF2B5EF4-FFF2-40B4-BE49-F238E27FC236}">
                <a16:creationId xmlns:a16="http://schemas.microsoft.com/office/drawing/2014/main" id="{32C89A57-A62A-A456-A573-32EABB4B409B}"/>
              </a:ext>
            </a:extLst>
          </p:cNvPr>
          <p:cNvSpPr txBox="1">
            <a:spLocks/>
          </p:cNvSpPr>
          <p:nvPr/>
        </p:nvSpPr>
        <p:spPr>
          <a:xfrm>
            <a:off x="881743" y="4130271"/>
            <a:ext cx="5012765" cy="1547926"/>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rgbClr val="F92672"/>
                </a:solidFill>
                <a:effectLst/>
                <a:latin typeface="jetbrainsmono"/>
              </a:rPr>
              <a:t>SWITCH</a:t>
            </a:r>
            <a:r>
              <a:rPr lang="en-US" sz="1600" b="0" i="0" dirty="0">
                <a:solidFill>
                  <a:srgbClr val="F8F8F2"/>
                </a:solidFill>
                <a:effectLst/>
                <a:latin typeface="jetbrainsmono"/>
              </a:rPr>
              <a:t> (A)</a:t>
            </a:r>
          </a:p>
          <a:p>
            <a:r>
              <a:rPr lang="en-US" sz="1600" b="0" i="0" dirty="0">
                <a:solidFill>
                  <a:srgbClr val="F92672"/>
                </a:solidFill>
                <a:effectLst/>
                <a:latin typeface="jetbrainsmono"/>
              </a:rPr>
              <a:t>CASE</a:t>
            </a:r>
            <a:r>
              <a:rPr lang="en-US" sz="1600" b="0" i="0" dirty="0">
                <a:solidFill>
                  <a:srgbClr val="F8F8F2"/>
                </a:solidFill>
                <a:effectLst/>
                <a:latin typeface="jetbrainsmono"/>
              </a:rPr>
              <a:t> </a:t>
            </a:r>
            <a:r>
              <a:rPr lang="en-US" sz="1600" b="0" i="0" dirty="0">
                <a:solidFill>
                  <a:srgbClr val="AE81FF"/>
                </a:solidFill>
                <a:effectLst/>
                <a:latin typeface="jetbrainsmono"/>
              </a:rPr>
              <a:t>0</a:t>
            </a:r>
            <a:r>
              <a:rPr lang="en-US" sz="1600" b="0" i="0" dirty="0">
                <a:solidFill>
                  <a:srgbClr val="F8F8F2"/>
                </a:solidFill>
                <a:effectLst/>
                <a:latin typeface="jetbrainsmono"/>
              </a:rPr>
              <a:t>: </a:t>
            </a:r>
          </a:p>
          <a:p>
            <a:r>
              <a:rPr lang="en-US" sz="1600" b="0" i="0" dirty="0">
                <a:solidFill>
                  <a:srgbClr val="F92672"/>
                </a:solidFill>
                <a:effectLst/>
                <a:latin typeface="jetbrainsmono"/>
              </a:rPr>
              <a:t>PRINT</a:t>
            </a:r>
            <a:r>
              <a:rPr lang="en-US" sz="1600" b="0" i="0" dirty="0">
                <a:solidFill>
                  <a:srgbClr val="F8F8F2"/>
                </a:solidFill>
                <a:effectLst/>
                <a:latin typeface="jetbrainsmono"/>
              </a:rPr>
              <a:t> </a:t>
            </a:r>
            <a:r>
              <a:rPr lang="en-US" sz="1600" b="0" i="0" dirty="0">
                <a:solidFill>
                  <a:srgbClr val="E6DB74"/>
                </a:solidFill>
                <a:effectLst/>
                <a:latin typeface="jetbrainsmono"/>
              </a:rPr>
              <a:t>"A vale 0"</a:t>
            </a:r>
            <a:r>
              <a:rPr lang="en-US" sz="1600" b="0" i="0" dirty="0">
                <a:solidFill>
                  <a:srgbClr val="F8F8F2"/>
                </a:solidFill>
                <a:effectLst/>
                <a:latin typeface="jetbrainsmono"/>
              </a:rPr>
              <a:t> </a:t>
            </a:r>
          </a:p>
          <a:p>
            <a:r>
              <a:rPr lang="en-US" sz="1600" b="0" i="0" dirty="0">
                <a:solidFill>
                  <a:srgbClr val="F92672"/>
                </a:solidFill>
                <a:effectLst/>
                <a:latin typeface="jetbrainsmono"/>
              </a:rPr>
              <a:t>CASE</a:t>
            </a:r>
            <a:r>
              <a:rPr lang="en-US" sz="1600" b="0" i="0" dirty="0">
                <a:solidFill>
                  <a:srgbClr val="F8F8F2"/>
                </a:solidFill>
                <a:effectLst/>
                <a:latin typeface="jetbrainsmono"/>
              </a:rPr>
              <a:t> </a:t>
            </a:r>
            <a:r>
              <a:rPr lang="en-US" sz="1600" b="0" i="0" dirty="0">
                <a:solidFill>
                  <a:srgbClr val="AE81FF"/>
                </a:solidFill>
                <a:effectLst/>
                <a:latin typeface="jetbrainsmono"/>
              </a:rPr>
              <a:t>1</a:t>
            </a:r>
            <a:r>
              <a:rPr lang="en-US" sz="1600" b="0" i="0" dirty="0">
                <a:solidFill>
                  <a:srgbClr val="F8F8F2"/>
                </a:solidFill>
                <a:effectLst/>
                <a:latin typeface="jetbrainsmono"/>
              </a:rPr>
              <a:t>: </a:t>
            </a:r>
          </a:p>
          <a:p>
            <a:r>
              <a:rPr lang="en-US" sz="1600" b="0" i="0" dirty="0">
                <a:solidFill>
                  <a:srgbClr val="F92672"/>
                </a:solidFill>
                <a:effectLst/>
                <a:latin typeface="jetbrainsmono"/>
              </a:rPr>
              <a:t>PRINT</a:t>
            </a:r>
            <a:r>
              <a:rPr lang="en-US" sz="1600" b="0" i="0" dirty="0">
                <a:solidFill>
                  <a:srgbClr val="F8F8F2"/>
                </a:solidFill>
                <a:effectLst/>
                <a:latin typeface="jetbrainsmono"/>
              </a:rPr>
              <a:t> </a:t>
            </a:r>
            <a:r>
              <a:rPr lang="en-US" sz="1600" b="0" i="0" dirty="0">
                <a:solidFill>
                  <a:srgbClr val="E6DB74"/>
                </a:solidFill>
                <a:effectLst/>
                <a:latin typeface="jetbrainsmono"/>
              </a:rPr>
              <a:t>"A vale 1"</a:t>
            </a:r>
            <a:endParaRPr lang="en-US" sz="1100" dirty="0"/>
          </a:p>
        </p:txBody>
      </p:sp>
    </p:spTree>
    <p:extLst>
      <p:ext uri="{BB962C8B-B14F-4D97-AF65-F5344CB8AC3E}">
        <p14:creationId xmlns:p14="http://schemas.microsoft.com/office/powerpoint/2010/main" val="3390467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6110324" cy="466344"/>
          </a:xfrm>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RESUMEN DE LA LECCION</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838200" y="2903417"/>
            <a:ext cx="3035881" cy="991689"/>
          </a:xfrm>
        </p:spPr>
        <p:txBody>
          <a:bodyPr anchor="ctr">
            <a:normAutofit/>
          </a:bodyPr>
          <a:lstStyle/>
          <a:p>
            <a:pPr algn="ctr"/>
            <a:r>
              <a:rPr lang="es-419" sz="2000" dirty="0"/>
              <a:t>instrucciones</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s-MX" dirty="0"/>
              <a:t>FOR, WHILE, DO-WHILE.</a:t>
            </a:r>
          </a:p>
          <a:p>
            <a:r>
              <a:rPr lang="es-MX" dirty="0"/>
              <a:t>IF,IF-ELSE,SWTICH</a:t>
            </a:r>
            <a:endParaRPr lang="en-US" dirty="0"/>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4689632" y="2883205"/>
            <a:ext cx="3076820" cy="991689"/>
          </a:xfrm>
        </p:spPr>
        <p:txBody>
          <a:bodyPr anchor="ctr">
            <a:normAutofit/>
          </a:bodyPr>
          <a:lstStyle/>
          <a:p>
            <a:r>
              <a:rPr lang="es-419" sz="2000" dirty="0"/>
              <a:t>Conocimientos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071910"/>
          </a:xfrm>
        </p:spPr>
        <p:txBody>
          <a:bodyPr>
            <a:noAutofit/>
          </a:bodyPr>
          <a:lstStyle/>
          <a:p>
            <a:r>
              <a:rPr lang="es-MX" sz="1100" dirty="0"/>
              <a:t>Ciclos y su uso</a:t>
            </a:r>
          </a:p>
          <a:p>
            <a:r>
              <a:rPr lang="es-MX" sz="1100" dirty="0"/>
              <a:t>Condicionales y su uso</a:t>
            </a:r>
            <a:endParaRPr lang="en-US" sz="1100" dirty="0"/>
          </a:p>
          <a:p>
            <a:r>
              <a:rPr lang="en-ZA" sz="1100"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248561" y="2883204"/>
            <a:ext cx="3338387" cy="991689"/>
          </a:xfrm>
        </p:spPr>
        <p:txBody>
          <a:bodyPr anchor="ctr">
            <a:normAutofit/>
          </a:bodyPr>
          <a:lstStyle/>
          <a:p>
            <a:r>
              <a:rPr lang="es-419" sz="1800" dirty="0" err="1"/>
              <a:t>SiguienteS</a:t>
            </a:r>
            <a:r>
              <a:rPr lang="es-419" sz="1800" dirty="0"/>
              <a:t> </a:t>
            </a:r>
            <a:r>
              <a:rPr lang="es-419" sz="1800" dirty="0" err="1"/>
              <a:t>claseS</a:t>
            </a:r>
            <a:endParaRPr lang="es-419" sz="1800" dirty="0"/>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248561" y="4076963"/>
            <a:ext cx="3338387" cy="1485635"/>
          </a:xfrm>
        </p:spPr>
        <p:txBody>
          <a:bodyPr>
            <a:normAutofit/>
          </a:bodyPr>
          <a:lstStyle/>
          <a:p>
            <a:r>
              <a:rPr lang="es-419"/>
              <a:t>1.- </a:t>
            </a:r>
            <a:r>
              <a:rPr lang="es-419" dirty="0"/>
              <a:t>Listas, creación, llenado y manipulación.</a:t>
            </a:r>
            <a:r>
              <a:rPr lang="en-ZA" dirty="0"/>
              <a:t>​</a:t>
            </a:r>
          </a:p>
          <a:p>
            <a:r>
              <a:rPr lang="en-US" dirty="0"/>
              <a:t>2.-Practicas de las </a:t>
            </a:r>
            <a:r>
              <a:rPr lang="en-US" dirty="0" err="1"/>
              <a:t>lecciones</a:t>
            </a:r>
            <a:r>
              <a:rPr lang="en-US" dirty="0"/>
              <a:t> </a:t>
            </a:r>
          </a:p>
          <a:p>
            <a:r>
              <a:rPr lang="en-US" dirty="0"/>
              <a:t>0,1 y 2.</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221785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¿Que es POO?</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s-419" dirty="0"/>
              <a:t>La programación orientada a objetos es el paradigma de programación utilizado para generar código utilizando cualquier objeto como base así como las características físicas y las acciones propias de ese objeto.</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167535" y="1663435"/>
            <a:ext cx="6024463" cy="2003898"/>
          </a:xfrm>
        </p:spPr>
        <p:txBody>
          <a:bodyPr/>
          <a:lstStyle/>
          <a:p>
            <a:r>
              <a:rPr lang="en-US" dirty="0"/>
              <a:t>Intro a POO</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17172" y="2896907"/>
            <a:ext cx="4925188" cy="339247"/>
          </a:xfrm>
        </p:spPr>
        <p:txBody>
          <a:bodyPr>
            <a:normAutofit fontScale="70000" lnSpcReduction="20000"/>
          </a:bodyPr>
          <a:lstStyle/>
          <a:p>
            <a:r>
              <a:rPr lang="en-US" dirty="0"/>
              <a:t>CLASE 3: </a:t>
            </a:r>
            <a:r>
              <a:rPr lang="en-US" dirty="0" err="1"/>
              <a:t>Listas</a:t>
            </a:r>
            <a:r>
              <a:rPr lang="en-US" dirty="0"/>
              <a:t> (</a:t>
            </a:r>
            <a:r>
              <a:rPr lang="en-US" dirty="0" err="1"/>
              <a:t>creacion</a:t>
            </a:r>
            <a:r>
              <a:rPr lang="en-US" dirty="0"/>
              <a:t> y </a:t>
            </a:r>
            <a:r>
              <a:rPr lang="en-US" dirty="0" err="1"/>
              <a:t>manipulacion</a:t>
            </a:r>
            <a:r>
              <a:rPr lang="en-US" dirty="0"/>
              <a:t>).</a:t>
            </a:r>
          </a:p>
        </p:txBody>
      </p:sp>
    </p:spTree>
    <p:extLst>
      <p:ext uri="{BB962C8B-B14F-4D97-AF65-F5344CB8AC3E}">
        <p14:creationId xmlns:p14="http://schemas.microsoft.com/office/powerpoint/2010/main" val="1142753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Que es </a:t>
            </a:r>
            <a:r>
              <a:rPr kumimoji="0" lang="en-US" sz="2800" b="0" i="0" u="none" strike="noStrike" kern="1200" cap="all" spc="400" normalizeH="0" baseline="0" noProof="0" dirty="0" err="1">
                <a:ln w="19050">
                  <a:solidFill>
                    <a:schemeClr val="accent6"/>
                  </a:solidFill>
                </a:ln>
                <a:noFill/>
                <a:effectLst/>
                <a:uLnTx/>
                <a:uFillTx/>
                <a:latin typeface="+mj-lt"/>
                <a:ea typeface="+mn-ea"/>
                <a:cs typeface="+mn-cs"/>
              </a:rPr>
              <a:t>una</a:t>
            </a:r>
            <a:r>
              <a:rPr kumimoji="0" lang="en-US" sz="2800" b="0" i="0" u="none" strike="noStrike" kern="1200" cap="all" spc="400" normalizeH="0" baseline="0" noProof="0" dirty="0">
                <a:ln w="19050">
                  <a:solidFill>
                    <a:schemeClr val="accent6"/>
                  </a:solidFill>
                </a:ln>
                <a:noFill/>
                <a:effectLst/>
                <a:uLnTx/>
                <a:uFillTx/>
                <a:latin typeface="+mj-lt"/>
                <a:ea typeface="+mn-ea"/>
                <a:cs typeface="+mn-cs"/>
              </a:rPr>
              <a:t> Lista (Array-LIST)</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Que es un Lista​</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a:t>EJEMPLO DE UNA LISTA</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lnSpcReduction="10000"/>
          </a:bodyPr>
          <a:lstStyle/>
          <a:p>
            <a:r>
              <a:rPr lang="es-419" dirty="0"/>
              <a:t>Una lista es una secuencia de elementos dispuesto en un cierto orden, en la que cada elemento tiene como mucho un predecesor y un sucesor. El número de elementos de la lista no suele estar fijado, ni suele estar limitado por anticipado. Representaremos la estructura de datos de forma gráfica con cajas y flechas. Las cajas son los elementos y las flechas simbolizan el orden de los elementos.</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1"/>
            <a:ext cx="4527308" cy="3388189"/>
          </a:xfrm>
        </p:spPr>
        <p:txBody>
          <a:bodyPr>
            <a:normAutofit/>
          </a:bodyPr>
          <a:lstStyle/>
          <a:p>
            <a:r>
              <a:rPr lang="en-US" dirty="0"/>
              <a:t>Las </a:t>
            </a:r>
            <a:r>
              <a:rPr lang="en-US" dirty="0" err="1"/>
              <a:t>listas</a:t>
            </a:r>
            <a:r>
              <a:rPr lang="en-US" dirty="0"/>
              <a:t> Tambien </a:t>
            </a:r>
            <a:r>
              <a:rPr lang="en-US" dirty="0" err="1"/>
              <a:t>suelen</a:t>
            </a:r>
            <a:r>
              <a:rPr lang="en-US" dirty="0"/>
              <a:t> </a:t>
            </a:r>
            <a:r>
              <a:rPr lang="en-US" dirty="0" err="1"/>
              <a:t>llamarse</a:t>
            </a:r>
            <a:r>
              <a:rPr lang="en-US" dirty="0"/>
              <a:t> “</a:t>
            </a:r>
            <a:r>
              <a:rPr lang="en-US" dirty="0" err="1"/>
              <a:t>matrice</a:t>
            </a:r>
            <a:r>
              <a:rPr lang="en-US" dirty="0"/>
              <a:t> de </a:t>
            </a:r>
            <a:r>
              <a:rPr lang="en-US" dirty="0" err="1"/>
              <a:t>datos</a:t>
            </a:r>
            <a:r>
              <a:rPr lang="en-US" dirty="0"/>
              <a:t>” </a:t>
            </a:r>
            <a:r>
              <a:rPr lang="en-US" dirty="0" err="1"/>
              <a:t>ya</a:t>
            </a:r>
            <a:r>
              <a:rPr lang="en-US" dirty="0"/>
              <a:t> que </a:t>
            </a:r>
            <a:r>
              <a:rPr lang="en-US" dirty="0" err="1"/>
              <a:t>estas</a:t>
            </a:r>
            <a:r>
              <a:rPr lang="en-US" dirty="0"/>
              <a:t> </a:t>
            </a:r>
            <a:r>
              <a:rPr lang="en-US" dirty="0" err="1"/>
              <a:t>pueden</a:t>
            </a:r>
            <a:r>
              <a:rPr lang="en-US" dirty="0"/>
              <a:t> </a:t>
            </a:r>
            <a:r>
              <a:rPr lang="en-US" dirty="0" err="1"/>
              <a:t>tener</a:t>
            </a:r>
            <a:r>
              <a:rPr lang="en-US" dirty="0"/>
              <a:t> X*Y*Z </a:t>
            </a:r>
            <a:r>
              <a:rPr lang="en-US" dirty="0" err="1"/>
              <a:t>dimesniones</a:t>
            </a:r>
            <a:r>
              <a:rPr lang="en-US" dirty="0"/>
              <a:t>, </a:t>
            </a:r>
            <a:r>
              <a:rPr lang="en-US" dirty="0" err="1"/>
              <a:t>ejemplo</a:t>
            </a:r>
            <a:r>
              <a:rPr lang="en-US" dirty="0"/>
              <a:t>.</a:t>
            </a:r>
          </a:p>
          <a:p>
            <a:r>
              <a:rPr lang="en-US" dirty="0"/>
              <a:t>Lista o </a:t>
            </a:r>
            <a:r>
              <a:rPr lang="en-US" dirty="0" err="1"/>
              <a:t>Matriz</a:t>
            </a:r>
            <a:r>
              <a:rPr lang="en-US" dirty="0"/>
              <a:t> de 1*N (Una fila </a:t>
            </a:r>
            <a:r>
              <a:rPr lang="en-US" dirty="0" err="1"/>
              <a:t>por</a:t>
            </a:r>
            <a:r>
              <a:rPr lang="en-US" dirty="0"/>
              <a:t> N </a:t>
            </a:r>
            <a:r>
              <a:rPr lang="en-US" dirty="0" err="1"/>
              <a:t>columnas</a:t>
            </a:r>
            <a:r>
              <a:rPr lang="en-US" dirty="0"/>
              <a:t>).</a:t>
            </a:r>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pic>
        <p:nvPicPr>
          <p:cNvPr id="1026" name="Picture 2" descr="Lista">
            <a:extLst>
              <a:ext uri="{FF2B5EF4-FFF2-40B4-BE49-F238E27FC236}">
                <a16:creationId xmlns:a16="http://schemas.microsoft.com/office/drawing/2014/main" id="{7E2AC70B-E602-A42B-EF46-57BE6952D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401" y="5730114"/>
            <a:ext cx="2762250" cy="409575"/>
          </a:xfrm>
          <a:prstGeom prst="rect">
            <a:avLst/>
          </a:prstGeom>
          <a:solidFill>
            <a:schemeClr val="bg1"/>
          </a:solidFill>
        </p:spPr>
      </p:pic>
      <p:pic>
        <p:nvPicPr>
          <p:cNvPr id="2" name="Picture 2" descr="Arrays - Sitio Web de Javier García Escobedo (javiergarciaescobedo.es)">
            <a:extLst>
              <a:ext uri="{FF2B5EF4-FFF2-40B4-BE49-F238E27FC236}">
                <a16:creationId xmlns:a16="http://schemas.microsoft.com/office/drawing/2014/main" id="{135D9983-2BB1-A9CD-8C65-40CCDC10D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200" y="4447794"/>
            <a:ext cx="47625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567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err="1"/>
              <a:t>Operaciones</a:t>
            </a:r>
            <a:r>
              <a:rPr lang="en-US" noProof="0" dirty="0"/>
              <a:t> DE </a:t>
            </a:r>
            <a:r>
              <a:rPr lang="en-US" noProof="0" dirty="0" err="1"/>
              <a:t>una</a:t>
            </a:r>
            <a:r>
              <a:rPr lang="en-US" noProof="0" dirty="0"/>
              <a:t> </a:t>
            </a:r>
            <a:r>
              <a:rPr lang="en-US" noProof="0" dirty="0" err="1"/>
              <a:t>lista</a:t>
            </a:r>
            <a:endParaRPr lang="en-US" noProof="0" dirty="0"/>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ZA" dirty="0"/>
              <a:t>Forecasting for success​</a:t>
            </a:r>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3482279" y="1999232"/>
            <a:ext cx="5007023" cy="448769"/>
          </a:xfrm>
        </p:spPr>
        <p:txBody>
          <a:bodyPr/>
          <a:lstStyle/>
          <a:p>
            <a:r>
              <a:rPr lang="en-US" dirty="0"/>
              <a:t>OPERACIONES</a:t>
            </a:r>
          </a:p>
        </p:txBody>
      </p:sp>
      <p:graphicFrame>
        <p:nvGraphicFramePr>
          <p:cNvPr id="47" name="Content Placehold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2490881281"/>
              </p:ext>
            </p:extLst>
          </p:nvPr>
        </p:nvGraphicFramePr>
        <p:xfrm>
          <a:off x="611252" y="2461125"/>
          <a:ext cx="10128284" cy="3982134"/>
        </p:xfrm>
        <a:graphic>
          <a:graphicData uri="http://schemas.openxmlformats.org/drawingml/2006/table">
            <a:tbl>
              <a:tblPr firstRow="1" bandRow="1">
                <a:tableStyleId>{D27102A9-8310-4765-A935-A1911B00CA55}</a:tableStyleId>
              </a:tblPr>
              <a:tblGrid>
                <a:gridCol w="1319065">
                  <a:extLst>
                    <a:ext uri="{9D8B030D-6E8A-4147-A177-3AD203B41FA5}">
                      <a16:colId xmlns:a16="http://schemas.microsoft.com/office/drawing/2014/main" val="1517755082"/>
                    </a:ext>
                  </a:extLst>
                </a:gridCol>
                <a:gridCol w="1468080">
                  <a:extLst>
                    <a:ext uri="{9D8B030D-6E8A-4147-A177-3AD203B41FA5}">
                      <a16:colId xmlns:a16="http://schemas.microsoft.com/office/drawing/2014/main" val="2446386500"/>
                    </a:ext>
                  </a:extLst>
                </a:gridCol>
                <a:gridCol w="5672705">
                  <a:extLst>
                    <a:ext uri="{9D8B030D-6E8A-4147-A177-3AD203B41FA5}">
                      <a16:colId xmlns:a16="http://schemas.microsoft.com/office/drawing/2014/main" val="3308918160"/>
                    </a:ext>
                  </a:extLst>
                </a:gridCol>
                <a:gridCol w="1668434">
                  <a:extLst>
                    <a:ext uri="{9D8B030D-6E8A-4147-A177-3AD203B41FA5}">
                      <a16:colId xmlns:a16="http://schemas.microsoft.com/office/drawing/2014/main" val="1854486728"/>
                    </a:ext>
                  </a:extLst>
                </a:gridCol>
              </a:tblGrid>
              <a:tr h="602110">
                <a:tc>
                  <a:txBody>
                    <a:bodyPr/>
                    <a:lstStyle/>
                    <a:p>
                      <a:pPr algn="r"/>
                      <a:endParaRPr lang="en-US" sz="1100" cap="all" spc="4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err="1">
                          <a:solidFill>
                            <a:schemeClr val="accent1">
                              <a:lumMod val="40000"/>
                              <a:lumOff val="60000"/>
                            </a:schemeClr>
                          </a:solidFill>
                          <a:latin typeface="+mj-lt"/>
                        </a:rPr>
                        <a:t>Operacion</a:t>
                      </a:r>
                      <a:endParaRPr lang="en-US" sz="1100" b="0" cap="all" spc="2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err="1">
                          <a:solidFill>
                            <a:schemeClr val="accent1">
                              <a:lumMod val="40000"/>
                              <a:lumOff val="60000"/>
                            </a:schemeClr>
                          </a:solidFill>
                          <a:latin typeface="+mj-lt"/>
                        </a:rPr>
                        <a:t>Accion</a:t>
                      </a:r>
                      <a:endParaRPr lang="en-US" sz="1100" b="0" cap="all" spc="2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err="1">
                          <a:solidFill>
                            <a:schemeClr val="accent1">
                              <a:lumMod val="40000"/>
                              <a:lumOff val="60000"/>
                            </a:schemeClr>
                          </a:solidFill>
                          <a:latin typeface="+mj-lt"/>
                        </a:rPr>
                        <a:t>En</a:t>
                      </a:r>
                      <a:r>
                        <a:rPr lang="en-US" sz="1100" b="0" cap="all" spc="200" baseline="0" dirty="0">
                          <a:solidFill>
                            <a:schemeClr val="accent1">
                              <a:lumMod val="40000"/>
                              <a:lumOff val="60000"/>
                            </a:schemeClr>
                          </a:solidFill>
                          <a:latin typeface="+mj-lt"/>
                        </a:rPr>
                        <a:t> JAVA</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en-US" sz="1100" b="0" spc="100" baseline="0" dirty="0">
                          <a:solidFill>
                            <a:schemeClr val="accent1">
                              <a:lumMod val="40000"/>
                              <a:lumOff val="60000"/>
                            </a:schemeClr>
                          </a:solidFill>
                          <a:effectLst/>
                          <a:latin typeface="+mj-lt"/>
                        </a:rPr>
                        <a:t>1​</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err="1">
                          <a:solidFill>
                            <a:schemeClr val="bg1"/>
                          </a:solidFill>
                          <a:effectLst/>
                          <a:latin typeface="Avenir Next LT Pro" panose="020B0504020202020204" pitchFamily="34" charset="0"/>
                        </a:rPr>
                        <a:t>EsVacia</a:t>
                      </a:r>
                      <a:r>
                        <a:rPr lang="en-US" sz="1100" b="0" i="0" dirty="0">
                          <a:solidFill>
                            <a:schemeClr val="bg1"/>
                          </a:solidFill>
                          <a:effectLst/>
                          <a:latin typeface="Avenir Next LT Pro" panose="020B0504020202020204" pitchFamily="34" charset="0"/>
                        </a:rPr>
                        <a:t>​</a:t>
                      </a:r>
                    </a:p>
                  </a:txBody>
                  <a:tcPr anchor="ctr">
                    <a:solidFill>
                      <a:schemeClr val="accent6">
                        <a:alpha val="20000"/>
                      </a:schemeClr>
                    </a:solidFill>
                  </a:tcPr>
                </a:tc>
                <a:tc>
                  <a:txBody>
                    <a:bodyPr/>
                    <a:lstStyle/>
                    <a:p>
                      <a:pPr algn="ctr" rtl="0" fontAlgn="base"/>
                      <a:r>
                        <a:rPr lang="es-419" sz="1100" b="0" i="0" dirty="0">
                          <a:solidFill>
                            <a:schemeClr val="bg1"/>
                          </a:solidFill>
                          <a:effectLst/>
                          <a:latin typeface="Avenir Next LT Pro" panose="020B0504020202020204" pitchFamily="34" charset="0"/>
                        </a:rPr>
                        <a:t>Averiguar si la lista esta vacía.</a:t>
                      </a:r>
                    </a:p>
                  </a:txBody>
                  <a:tcPr anchor="ctr">
                    <a:solidFill>
                      <a:schemeClr val="accent6">
                        <a:alpha val="20000"/>
                      </a:schemeClr>
                    </a:solidFill>
                  </a:tcPr>
                </a:tc>
                <a:tc>
                  <a:txBody>
                    <a:bodyPr/>
                    <a:lstStyle/>
                    <a:p>
                      <a:pPr algn="ctr" rtl="0" fontAlgn="base"/>
                      <a:r>
                        <a:rPr lang="en-US" sz="1100" b="0" i="0" dirty="0" err="1">
                          <a:solidFill>
                            <a:schemeClr val="bg1"/>
                          </a:solidFill>
                          <a:effectLst/>
                          <a:latin typeface="Avenir Next LT Pro" panose="020B0504020202020204" pitchFamily="34" charset="0"/>
                        </a:rPr>
                        <a:t>isEmpty</a:t>
                      </a:r>
                      <a:endParaRPr lang="en-US" sz="1100" b="0" i="0" dirty="0">
                        <a:solidFill>
                          <a:schemeClr val="bg1"/>
                        </a:solidFill>
                        <a:effectLst/>
                        <a:latin typeface="Avenir Next LT Pro" panose="020B0504020202020204" pitchFamily="34" charset="0"/>
                      </a:endParaRPr>
                    </a:p>
                  </a:txBody>
                  <a:tcPr anchor="ctr">
                    <a:solidFill>
                      <a:schemeClr val="accent6">
                        <a:alpha val="20000"/>
                      </a:schemeClr>
                    </a:solidFill>
                  </a:tcPr>
                </a:tc>
                <a:extLst>
                  <a:ext uri="{0D108BD9-81ED-4DB2-BD59-A6C34878D82A}">
                    <a16:rowId xmlns:a16="http://schemas.microsoft.com/office/drawing/2014/main" val="2801628125"/>
                  </a:ext>
                </a:extLst>
              </a:tr>
              <a:tr h="619550">
                <a:tc>
                  <a:txBody>
                    <a:bodyPr/>
                    <a:lstStyle/>
                    <a:p>
                      <a:pPr algn="ctr" rtl="0" fontAlgn="base"/>
                      <a:r>
                        <a:rPr lang="en-US" sz="1100" b="0" spc="100" baseline="0" dirty="0">
                          <a:solidFill>
                            <a:schemeClr val="accent1">
                              <a:lumMod val="40000"/>
                              <a:lumOff val="60000"/>
                            </a:schemeClr>
                          </a:solidFill>
                          <a:effectLst/>
                          <a:latin typeface="+mj-lt"/>
                        </a:rPr>
                        <a:t>2​</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err="1">
                          <a:solidFill>
                            <a:schemeClr val="bg1"/>
                          </a:solidFill>
                          <a:effectLst/>
                          <a:latin typeface="Avenir Next LT Pro" panose="020B0504020202020204" pitchFamily="34" charset="0"/>
                        </a:rPr>
                        <a:t>Insertar</a:t>
                      </a:r>
                      <a:r>
                        <a:rPr lang="en-US" sz="1100" b="0" i="0" dirty="0">
                          <a:solidFill>
                            <a:schemeClr val="bg1"/>
                          </a:solidFill>
                          <a:effectLst/>
                          <a:latin typeface="Avenir Next LT Pro" panose="020B0504020202020204" pitchFamily="34" charset="0"/>
                        </a:rPr>
                        <a:t>​</a:t>
                      </a:r>
                    </a:p>
                  </a:txBody>
                  <a:tcPr anchor="ctr"/>
                </a:tc>
                <a:tc>
                  <a:txBody>
                    <a:bodyPr/>
                    <a:lstStyle/>
                    <a:p>
                      <a:pPr algn="ctr" rtl="0" fontAlgn="base"/>
                      <a:r>
                        <a:rPr lang="en-US" sz="1100" b="0" i="0" dirty="0" err="1">
                          <a:solidFill>
                            <a:schemeClr val="bg1"/>
                          </a:solidFill>
                          <a:effectLst/>
                          <a:latin typeface="Avenir Next LT Pro" panose="020B0504020202020204" pitchFamily="34" charset="0"/>
                        </a:rPr>
                        <a:t>Añade</a:t>
                      </a:r>
                      <a:r>
                        <a:rPr lang="en-US" sz="1100" b="0" i="0" dirty="0">
                          <a:solidFill>
                            <a:schemeClr val="bg1"/>
                          </a:solidFill>
                          <a:effectLst/>
                          <a:latin typeface="Avenir Next LT Pro" panose="020B0504020202020204" pitchFamily="34" charset="0"/>
                        </a:rPr>
                        <a:t> un </a:t>
                      </a:r>
                      <a:r>
                        <a:rPr lang="en-US" sz="1100" b="0" i="0" dirty="0" err="1">
                          <a:solidFill>
                            <a:schemeClr val="bg1"/>
                          </a:solidFill>
                          <a:effectLst/>
                          <a:latin typeface="Avenir Next LT Pro" panose="020B0504020202020204" pitchFamily="34" charset="0"/>
                        </a:rPr>
                        <a:t>elemento</a:t>
                      </a:r>
                      <a:r>
                        <a:rPr lang="en-US" sz="1100" b="0" i="0" dirty="0">
                          <a:solidFill>
                            <a:schemeClr val="bg1"/>
                          </a:solidFill>
                          <a:effectLst/>
                          <a:latin typeface="Avenir Next LT Pro" panose="020B0504020202020204" pitchFamily="34" charset="0"/>
                        </a:rPr>
                        <a:t> al principio de la </a:t>
                      </a:r>
                      <a:r>
                        <a:rPr lang="en-US" sz="1100" b="0" i="0" dirty="0" err="1">
                          <a:solidFill>
                            <a:schemeClr val="bg1"/>
                          </a:solidFill>
                          <a:effectLst/>
                          <a:latin typeface="Avenir Next LT Pro" panose="020B0504020202020204" pitchFamily="34" charset="0"/>
                        </a:rPr>
                        <a:t>lista</a:t>
                      </a:r>
                      <a:r>
                        <a:rPr lang="en-US" sz="1100" b="0" i="0" dirty="0">
                          <a:solidFill>
                            <a:schemeClr val="bg1"/>
                          </a:solidFill>
                          <a:effectLst/>
                          <a:latin typeface="Avenir Next LT Pro" panose="020B0504020202020204" pitchFamily="34" charset="0"/>
                        </a:rPr>
                        <a:t>.​</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add​</a:t>
                      </a:r>
                    </a:p>
                  </a:txBody>
                  <a:tcPr anchor="ctr"/>
                </a:tc>
                <a:extLst>
                  <a:ext uri="{0D108BD9-81ED-4DB2-BD59-A6C34878D82A}">
                    <a16:rowId xmlns:a16="http://schemas.microsoft.com/office/drawing/2014/main" val="3635382780"/>
                  </a:ext>
                </a:extLst>
              </a:tr>
              <a:tr h="563482">
                <a:tc>
                  <a:txBody>
                    <a:bodyPr/>
                    <a:lstStyle/>
                    <a:p>
                      <a:pPr algn="ctr" rtl="0" fontAlgn="base"/>
                      <a:r>
                        <a:rPr lang="en-US" sz="1100" b="0" spc="100" baseline="0" dirty="0">
                          <a:solidFill>
                            <a:schemeClr val="accent1">
                              <a:lumMod val="40000"/>
                              <a:lumOff val="60000"/>
                            </a:schemeClr>
                          </a:solidFill>
                          <a:effectLst/>
                          <a:latin typeface="+mj-lt"/>
                        </a:rPr>
                        <a:t>3​</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Ultimo </a:t>
                      </a:r>
                      <a:r>
                        <a:rPr lang="en-US" sz="1100" b="0" i="0" dirty="0" err="1">
                          <a:solidFill>
                            <a:schemeClr val="bg1"/>
                          </a:solidFill>
                          <a:effectLst/>
                          <a:latin typeface="Avenir Next LT Pro" panose="020B0504020202020204" pitchFamily="34" charset="0"/>
                        </a:rPr>
                        <a:t>indice</a:t>
                      </a:r>
                      <a:endParaRPr lang="en-US" sz="1100" b="0" i="0" dirty="0">
                        <a:solidFill>
                          <a:schemeClr val="bg1"/>
                        </a:solidFill>
                        <a:effectLst/>
                        <a:latin typeface="Avenir Next LT Pro" panose="020B0504020202020204" pitchFamily="34" charset="0"/>
                      </a:endParaRPr>
                    </a:p>
                  </a:txBody>
                  <a:tcPr anchor="ctr">
                    <a:solidFill>
                      <a:schemeClr val="accent6">
                        <a:alpha val="20000"/>
                      </a:schemeClr>
                    </a:solidFill>
                  </a:tcPr>
                </a:tc>
                <a:tc>
                  <a:txBody>
                    <a:bodyPr/>
                    <a:lstStyle/>
                    <a:p>
                      <a:pPr algn="ctr" rtl="0" fontAlgn="base"/>
                      <a:r>
                        <a:rPr lang="es-419" sz="1100" b="0" i="0" dirty="0">
                          <a:solidFill>
                            <a:schemeClr val="bg1"/>
                          </a:solidFill>
                          <a:effectLst/>
                          <a:latin typeface="Avenir Next LT Pro" panose="020B0504020202020204" pitchFamily="34" charset="0"/>
                        </a:rPr>
                        <a:t>Obtener el valor del ultimo elemento de la lista, también llamado cola.</a:t>
                      </a:r>
                      <a:endParaRPr lang="en-US" sz="1100" b="0" i="0" dirty="0">
                        <a:solidFill>
                          <a:schemeClr val="bg1"/>
                        </a:solidFill>
                        <a:effectLst/>
                        <a:latin typeface="Avenir Next LT Pro" panose="020B0504020202020204" pitchFamily="34" charset="0"/>
                      </a:endParaRPr>
                    </a:p>
                  </a:txBody>
                  <a:tcPr anchor="ctr">
                    <a:solidFill>
                      <a:schemeClr val="accent6">
                        <a:alpha val="20000"/>
                      </a:schemeClr>
                    </a:solidFill>
                  </a:tcPr>
                </a:tc>
                <a:tc>
                  <a:txBody>
                    <a:bodyPr/>
                    <a:lstStyle/>
                    <a:p>
                      <a:pPr algn="ctr" rtl="0" fontAlgn="base"/>
                      <a:r>
                        <a:rPr lang="en-US" sz="1100" b="0" i="0" dirty="0" err="1">
                          <a:solidFill>
                            <a:schemeClr val="bg1"/>
                          </a:solidFill>
                          <a:effectLst/>
                          <a:latin typeface="Avenir Next LT Pro" panose="020B0504020202020204" pitchFamily="34" charset="0"/>
                        </a:rPr>
                        <a:t>lastIndexOf</a:t>
                      </a:r>
                      <a:endParaRPr lang="en-US" sz="1100" b="0" i="0" dirty="0">
                        <a:solidFill>
                          <a:schemeClr val="bg1"/>
                        </a:solidFill>
                        <a:effectLst/>
                        <a:latin typeface="Avenir Next LT Pro" panose="020B0504020202020204" pitchFamily="34" charset="0"/>
                      </a:endParaRP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en-US" sz="1100" b="0" spc="100" baseline="0" dirty="0">
                          <a:solidFill>
                            <a:schemeClr val="accent1">
                              <a:lumMod val="40000"/>
                              <a:lumOff val="60000"/>
                            </a:schemeClr>
                          </a:solidFill>
                          <a:effectLst/>
                          <a:latin typeface="+mj-lt"/>
                        </a:rPr>
                        <a:t>4​</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err="1">
                          <a:solidFill>
                            <a:schemeClr val="bg1"/>
                          </a:solidFill>
                          <a:effectLst/>
                          <a:latin typeface="Avenir Next LT Pro" panose="020B0504020202020204" pitchFamily="34" charset="0"/>
                        </a:rPr>
                        <a:t>Tamaño</a:t>
                      </a:r>
                      <a:r>
                        <a:rPr lang="en-US" sz="1100" b="0" i="0" dirty="0">
                          <a:solidFill>
                            <a:schemeClr val="bg1"/>
                          </a:solidFill>
                          <a:effectLst/>
                          <a:latin typeface="Avenir Next LT Pro" panose="020B0504020202020204" pitchFamily="34" charset="0"/>
                        </a:rPr>
                        <a:t>​</a:t>
                      </a:r>
                    </a:p>
                  </a:txBody>
                  <a:tcPr anchor="ctr"/>
                </a:tc>
                <a:tc>
                  <a:txBody>
                    <a:bodyPr/>
                    <a:lstStyle/>
                    <a:p>
                      <a:pPr algn="ctr" rtl="0" fontAlgn="base"/>
                      <a:r>
                        <a:rPr lang="es-419" sz="1100" b="0" i="0" dirty="0">
                          <a:solidFill>
                            <a:schemeClr val="bg1"/>
                          </a:solidFill>
                          <a:effectLst/>
                          <a:latin typeface="Avenir Next LT Pro" panose="020B0504020202020204" pitchFamily="34" charset="0"/>
                        </a:rPr>
                        <a:t>Devuelve en un numero el tamaño de la lista.</a:t>
                      </a:r>
                      <a:r>
                        <a:rPr lang="en-US" sz="1100" b="0" i="0" dirty="0">
                          <a:solidFill>
                            <a:schemeClr val="bg1"/>
                          </a:solidFill>
                          <a:effectLst/>
                          <a:latin typeface="Avenir Next LT Pro" panose="020B0504020202020204" pitchFamily="34" charset="0"/>
                        </a:rPr>
                        <a:t>​</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size</a:t>
                      </a:r>
                    </a:p>
                  </a:txBody>
                  <a:tcPr anchor="ctr"/>
                </a:tc>
                <a:extLst>
                  <a:ext uri="{0D108BD9-81ED-4DB2-BD59-A6C34878D82A}">
                    <a16:rowId xmlns:a16="http://schemas.microsoft.com/office/drawing/2014/main" val="1849756459"/>
                  </a:ext>
                </a:extLst>
              </a:tr>
              <a:tr h="586049">
                <a:tc>
                  <a:txBody>
                    <a:bodyPr/>
                    <a:lstStyle/>
                    <a:p>
                      <a:pPr algn="ctr" rtl="0" fontAlgn="base"/>
                      <a:r>
                        <a:rPr lang="en-US" sz="1100" b="0" i="0" spc="100" baseline="0" dirty="0">
                          <a:solidFill>
                            <a:schemeClr val="accent1">
                              <a:lumMod val="40000"/>
                              <a:lumOff val="60000"/>
                            </a:schemeClr>
                          </a:solidFill>
                          <a:effectLst/>
                          <a:latin typeface="+mj-lt"/>
                        </a:rPr>
                        <a:t>5</a:t>
                      </a:r>
                    </a:p>
                  </a:txBody>
                  <a:tcPr marL="78782" marR="78782" marT="39391" marB="39391" anchor="ctr"/>
                </a:tc>
                <a:tc>
                  <a:txBody>
                    <a:bodyPr/>
                    <a:lstStyle/>
                    <a:p>
                      <a:pPr algn="ctr" rtl="0" fontAlgn="base"/>
                      <a:r>
                        <a:rPr lang="en-US" sz="1100" b="0" i="0" dirty="0" err="1">
                          <a:solidFill>
                            <a:schemeClr val="bg1"/>
                          </a:solidFill>
                          <a:effectLst/>
                          <a:latin typeface="Avenir Next LT Pro" panose="020B0504020202020204" pitchFamily="34" charset="0"/>
                        </a:rPr>
                        <a:t>Borrar</a:t>
                      </a:r>
                      <a:r>
                        <a:rPr lang="en-US" sz="1100" b="0" i="0" dirty="0">
                          <a:solidFill>
                            <a:schemeClr val="bg1"/>
                          </a:solidFill>
                          <a:effectLst/>
                          <a:latin typeface="Avenir Next LT Pro" panose="020B0504020202020204" pitchFamily="34" charset="0"/>
                        </a:rPr>
                        <a:t> </a:t>
                      </a:r>
                    </a:p>
                  </a:txBody>
                  <a:tcPr anchor="ctr"/>
                </a:tc>
                <a:tc>
                  <a:txBody>
                    <a:bodyPr/>
                    <a:lstStyle/>
                    <a:p>
                      <a:pPr algn="ctr" rtl="0" fontAlgn="base"/>
                      <a:r>
                        <a:rPr lang="es-419" sz="1100" b="0" i="0" dirty="0">
                          <a:solidFill>
                            <a:schemeClr val="bg1"/>
                          </a:solidFill>
                          <a:effectLst/>
                          <a:latin typeface="Avenir Next LT Pro" panose="020B0504020202020204" pitchFamily="34" charset="0"/>
                        </a:rPr>
                        <a:t>Borrar el primer elemento de la lista.</a:t>
                      </a:r>
                      <a:endParaRPr lang="en-US" sz="1100" b="0" i="0" dirty="0">
                        <a:solidFill>
                          <a:schemeClr val="bg1"/>
                        </a:solidFill>
                        <a:effectLst/>
                        <a:latin typeface="Avenir Next LT Pro" panose="020B0504020202020204" pitchFamily="34" charset="0"/>
                      </a:endParaRPr>
                    </a:p>
                  </a:txBody>
                  <a:tcPr anchor="ctr"/>
                </a:tc>
                <a:tc>
                  <a:txBody>
                    <a:bodyPr/>
                    <a:lstStyle/>
                    <a:p>
                      <a:pPr algn="ctr" rtl="0" fontAlgn="base"/>
                      <a:r>
                        <a:rPr lang="en-US" sz="1100" b="0" i="0" dirty="0">
                          <a:solidFill>
                            <a:schemeClr val="bg1"/>
                          </a:solidFill>
                          <a:effectLst/>
                          <a:latin typeface="Avenir Next LT Pro" panose="020B0504020202020204" pitchFamily="34" charset="0"/>
                        </a:rPr>
                        <a:t>remove</a:t>
                      </a:r>
                    </a:p>
                  </a:txBody>
                  <a:tcPr anchor="ctr"/>
                </a:tc>
                <a:extLst>
                  <a:ext uri="{0D108BD9-81ED-4DB2-BD59-A6C34878D82A}">
                    <a16:rowId xmlns:a16="http://schemas.microsoft.com/office/drawing/2014/main" val="3980335920"/>
                  </a:ext>
                </a:extLst>
              </a:tr>
              <a:tr h="536981">
                <a:tc>
                  <a:txBody>
                    <a:bodyPr/>
                    <a:lstStyle/>
                    <a:p>
                      <a:pPr algn="ctr" rtl="0" fontAlgn="base"/>
                      <a:r>
                        <a:rPr lang="en-US" sz="1100" b="0" i="0" spc="100" baseline="0" dirty="0">
                          <a:solidFill>
                            <a:schemeClr val="accent1">
                              <a:lumMod val="40000"/>
                              <a:lumOff val="60000"/>
                            </a:schemeClr>
                          </a:solidFill>
                          <a:effectLst/>
                          <a:latin typeface="+mj-lt"/>
                        </a:rPr>
                        <a:t>6</a:t>
                      </a:r>
                    </a:p>
                  </a:txBody>
                  <a:tcPr marL="78782" marR="78782" marT="39391" marB="39391" anchor="ctr"/>
                </a:tc>
                <a:tc>
                  <a:txBody>
                    <a:bodyPr/>
                    <a:lstStyle/>
                    <a:p>
                      <a:pPr algn="ctr" rtl="0" fontAlgn="base"/>
                      <a:r>
                        <a:rPr lang="en-US" sz="1100" b="0" i="0" dirty="0" err="1">
                          <a:solidFill>
                            <a:schemeClr val="bg1"/>
                          </a:solidFill>
                          <a:effectLst/>
                          <a:latin typeface="Avenir Next LT Pro" panose="020B0504020202020204" pitchFamily="34" charset="0"/>
                        </a:rPr>
                        <a:t>Obtener</a:t>
                      </a:r>
                      <a:endParaRPr lang="en-US" sz="1100" b="0" i="0" dirty="0">
                        <a:solidFill>
                          <a:schemeClr val="bg1"/>
                        </a:solidFill>
                        <a:effectLst/>
                        <a:latin typeface="Avenir Next LT Pro" panose="020B0504020202020204" pitchFamily="34" charset="0"/>
                      </a:endParaRPr>
                    </a:p>
                  </a:txBody>
                  <a:tcPr anchor="ctr"/>
                </a:tc>
                <a:tc>
                  <a:txBody>
                    <a:bodyPr/>
                    <a:lstStyle/>
                    <a:p>
                      <a:pPr algn="ctr" rtl="0" fontAlgn="base"/>
                      <a:r>
                        <a:rPr lang="en-US" sz="1100" b="0" i="0" dirty="0" err="1">
                          <a:solidFill>
                            <a:schemeClr val="bg1"/>
                          </a:solidFill>
                          <a:effectLst/>
                          <a:latin typeface="Avenir Next LT Pro" panose="020B0504020202020204" pitchFamily="34" charset="0"/>
                        </a:rPr>
                        <a:t>Obtener</a:t>
                      </a:r>
                      <a:r>
                        <a:rPr lang="en-US" sz="1100" b="0" i="0" dirty="0">
                          <a:solidFill>
                            <a:schemeClr val="bg1"/>
                          </a:solidFill>
                          <a:effectLst/>
                          <a:latin typeface="Avenir Next LT Pro" panose="020B0504020202020204" pitchFamily="34" charset="0"/>
                        </a:rPr>
                        <a:t> la </a:t>
                      </a:r>
                      <a:r>
                        <a:rPr lang="en-US" sz="1100" b="0" i="0" dirty="0" err="1">
                          <a:solidFill>
                            <a:schemeClr val="bg1"/>
                          </a:solidFill>
                          <a:effectLst/>
                          <a:latin typeface="Avenir Next LT Pro" panose="020B0504020202020204" pitchFamily="34" charset="0"/>
                        </a:rPr>
                        <a:t>informacion</a:t>
                      </a:r>
                      <a:r>
                        <a:rPr lang="en-US" sz="1100" b="0" i="0" dirty="0">
                          <a:solidFill>
                            <a:schemeClr val="bg1"/>
                          </a:solidFill>
                          <a:effectLst/>
                          <a:latin typeface="Avenir Next LT Pro" panose="020B0504020202020204" pitchFamily="34" charset="0"/>
                        </a:rPr>
                        <a:t> del </a:t>
                      </a:r>
                      <a:r>
                        <a:rPr lang="en-US" sz="1100" b="0" i="0" dirty="0" err="1">
                          <a:solidFill>
                            <a:schemeClr val="bg1"/>
                          </a:solidFill>
                          <a:effectLst/>
                          <a:latin typeface="Avenir Next LT Pro" panose="020B0504020202020204" pitchFamily="34" charset="0"/>
                        </a:rPr>
                        <a:t>indice</a:t>
                      </a:r>
                      <a:r>
                        <a:rPr lang="en-US" sz="1100" b="0" i="0" dirty="0">
                          <a:solidFill>
                            <a:schemeClr val="bg1"/>
                          </a:solidFill>
                          <a:effectLst/>
                          <a:latin typeface="Avenir Next LT Pro" panose="020B0504020202020204" pitchFamily="34" charset="0"/>
                        </a:rPr>
                        <a:t> </a:t>
                      </a:r>
                      <a:r>
                        <a:rPr lang="en-US" sz="1100" b="0" i="0" dirty="0" err="1">
                          <a:solidFill>
                            <a:schemeClr val="bg1"/>
                          </a:solidFill>
                          <a:effectLst/>
                          <a:latin typeface="Avenir Next LT Pro" panose="020B0504020202020204" pitchFamily="34" charset="0"/>
                        </a:rPr>
                        <a:t>deseado</a:t>
                      </a:r>
                      <a:r>
                        <a:rPr lang="en-US" sz="1100" b="0" i="0" dirty="0">
                          <a:solidFill>
                            <a:schemeClr val="bg1"/>
                          </a:solidFill>
                          <a:effectLst/>
                          <a:latin typeface="Avenir Next LT Pro" panose="020B0504020202020204" pitchFamily="34" charset="0"/>
                        </a:rPr>
                        <a:t> de la </a:t>
                      </a:r>
                      <a:r>
                        <a:rPr lang="en-US" sz="1100" b="0" i="0" dirty="0" err="1">
                          <a:solidFill>
                            <a:schemeClr val="bg1"/>
                          </a:solidFill>
                          <a:effectLst/>
                          <a:latin typeface="Avenir Next LT Pro" panose="020B0504020202020204" pitchFamily="34" charset="0"/>
                        </a:rPr>
                        <a:t>lista</a:t>
                      </a:r>
                      <a:r>
                        <a:rPr lang="en-US" sz="1100" b="0" i="0" dirty="0">
                          <a:solidFill>
                            <a:schemeClr val="bg1"/>
                          </a:solidFill>
                          <a:effectLst/>
                          <a:latin typeface="Avenir Next LT Pro" panose="020B0504020202020204" pitchFamily="34" charset="0"/>
                        </a:rPr>
                        <a:t>.</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Get</a:t>
                      </a:r>
                    </a:p>
                  </a:txBody>
                  <a:tcPr anchor="ctr"/>
                </a:tc>
                <a:extLst>
                  <a:ext uri="{0D108BD9-81ED-4DB2-BD59-A6C34878D82A}">
                    <a16:rowId xmlns:a16="http://schemas.microsoft.com/office/drawing/2014/main" val="2105699281"/>
                  </a:ext>
                </a:extLst>
              </a:tr>
            </a:tbl>
          </a:graphicData>
        </a:graphic>
      </p:graphicFrame>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25/06/2023</a:t>
            </a:r>
          </a:p>
        </p:txBody>
      </p:sp>
      <p:sp>
        <p:nvSpPr>
          <p:cNvPr id="82" name="Footer Placehold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spTree>
    <p:extLst>
      <p:ext uri="{BB962C8B-B14F-4D97-AF65-F5344CB8AC3E}">
        <p14:creationId xmlns:p14="http://schemas.microsoft.com/office/powerpoint/2010/main" val="143330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B4460716-6BD7-42C5-884B-FB370E074348}"/>
              </a:ext>
            </a:extLst>
          </p:cNvPr>
          <p:cNvSpPr>
            <a:spLocks noGrp="1"/>
          </p:cNvSpPr>
          <p:nvPr>
            <p:ph type="title"/>
          </p:nvPr>
        </p:nvSpPr>
        <p:spPr/>
        <p:txBody>
          <a:bodyPr/>
          <a:lstStyle/>
          <a:p>
            <a:r>
              <a:rPr lang="en-US" dirty="0"/>
              <a:t>EJERCICIO</a:t>
            </a:r>
          </a:p>
        </p:txBody>
      </p:sp>
      <p:sp>
        <p:nvSpPr>
          <p:cNvPr id="169" name="Date Placeholder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a:lstStyle/>
          <a:p>
            <a:r>
              <a:rPr lang="en-US" dirty="0"/>
              <a:t>8/06/20XX</a:t>
            </a:r>
          </a:p>
        </p:txBody>
      </p:sp>
      <p:sp>
        <p:nvSpPr>
          <p:cNvPr id="170" name="Footer Placehold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dirty="0"/>
          </a:p>
        </p:txBody>
      </p:sp>
      <p:sp>
        <p:nvSpPr>
          <p:cNvPr id="153" name="Text Placeholder 62">
            <a:extLst>
              <a:ext uri="{FF2B5EF4-FFF2-40B4-BE49-F238E27FC236}">
                <a16:creationId xmlns:a16="http://schemas.microsoft.com/office/drawing/2014/main" id="{BCC56A87-4AED-FD55-EBB2-165E003455AE}"/>
              </a:ext>
            </a:extLst>
          </p:cNvPr>
          <p:cNvSpPr txBox="1">
            <a:spLocks/>
          </p:cNvSpPr>
          <p:nvPr/>
        </p:nvSpPr>
        <p:spPr>
          <a:xfrm>
            <a:off x="1290936" y="2653888"/>
            <a:ext cx="3975054" cy="2966740"/>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s-419" sz="1800" dirty="0"/>
              <a:t>Crea una lista de números.</a:t>
            </a:r>
          </a:p>
          <a:p>
            <a:pPr marL="171450" indent="-171450" algn="l">
              <a:buFont typeface="Arial" panose="020B0604020202020204" pitchFamily="34" charset="0"/>
              <a:buChar char="•"/>
            </a:pPr>
            <a:endParaRPr lang="es-419" sz="1800" dirty="0"/>
          </a:p>
          <a:p>
            <a:pPr marL="171450" indent="-171450" algn="l">
              <a:buFont typeface="Arial" panose="020B0604020202020204" pitchFamily="34" charset="0"/>
              <a:buChar char="•"/>
            </a:pPr>
            <a:r>
              <a:rPr lang="es-419" sz="1800" dirty="0"/>
              <a:t>Manipula la lista para agregar como mínimo 10 números.</a:t>
            </a:r>
          </a:p>
          <a:p>
            <a:pPr marL="171450" indent="-171450" algn="l">
              <a:buFont typeface="Arial" panose="020B0604020202020204" pitchFamily="34" charset="0"/>
              <a:buChar char="•"/>
            </a:pPr>
            <a:endParaRPr lang="es-419" sz="1800" dirty="0"/>
          </a:p>
          <a:p>
            <a:pPr marL="171450" indent="-171450" algn="l">
              <a:buFont typeface="Arial" panose="020B0604020202020204" pitchFamily="34" charset="0"/>
              <a:buChar char="•"/>
            </a:pPr>
            <a:r>
              <a:rPr lang="es-419" sz="1800" dirty="0"/>
              <a:t>Usa las operaciones de la tabla anterior para manipular la lista.</a:t>
            </a:r>
            <a:endParaRPr lang="en-US" sz="1800" dirty="0"/>
          </a:p>
          <a:p>
            <a:pPr algn="l"/>
            <a:endParaRPr lang="es-419" dirty="0"/>
          </a:p>
        </p:txBody>
      </p:sp>
      <p:sp>
        <p:nvSpPr>
          <p:cNvPr id="156" name="Text Placeholder 63">
            <a:extLst>
              <a:ext uri="{FF2B5EF4-FFF2-40B4-BE49-F238E27FC236}">
                <a16:creationId xmlns:a16="http://schemas.microsoft.com/office/drawing/2014/main" id="{3B3917B5-0CA2-F4FE-53DE-F492E81E6315}"/>
              </a:ext>
            </a:extLst>
          </p:cNvPr>
          <p:cNvSpPr txBox="1">
            <a:spLocks/>
          </p:cNvSpPr>
          <p:nvPr/>
        </p:nvSpPr>
        <p:spPr>
          <a:xfrm>
            <a:off x="477822" y="2061643"/>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EJERCICO 1</a:t>
            </a:r>
          </a:p>
        </p:txBody>
      </p:sp>
      <p:sp>
        <p:nvSpPr>
          <p:cNvPr id="157" name="Text Placeholder 63">
            <a:extLst>
              <a:ext uri="{FF2B5EF4-FFF2-40B4-BE49-F238E27FC236}">
                <a16:creationId xmlns:a16="http://schemas.microsoft.com/office/drawing/2014/main" id="{9664C7C7-EFE3-506C-6049-7F79912E9D15}"/>
              </a:ext>
            </a:extLst>
          </p:cNvPr>
          <p:cNvSpPr txBox="1">
            <a:spLocks/>
          </p:cNvSpPr>
          <p:nvPr/>
        </p:nvSpPr>
        <p:spPr>
          <a:xfrm>
            <a:off x="6107088" y="2033229"/>
            <a:ext cx="5007023" cy="448769"/>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EJERCICIO 2</a:t>
            </a:r>
          </a:p>
        </p:txBody>
      </p:sp>
      <p:sp>
        <p:nvSpPr>
          <p:cNvPr id="158" name="Text Placeholder 62">
            <a:extLst>
              <a:ext uri="{FF2B5EF4-FFF2-40B4-BE49-F238E27FC236}">
                <a16:creationId xmlns:a16="http://schemas.microsoft.com/office/drawing/2014/main" id="{5F8CD9E9-62EA-9688-3152-B02E54C2F939}"/>
              </a:ext>
            </a:extLst>
          </p:cNvPr>
          <p:cNvSpPr txBox="1">
            <a:spLocks/>
          </p:cNvSpPr>
          <p:nvPr/>
        </p:nvSpPr>
        <p:spPr>
          <a:xfrm>
            <a:off x="6341907" y="2653888"/>
            <a:ext cx="3975054" cy="2966740"/>
          </a:xfrm>
          <a:prstGeom prst="rect">
            <a:avLst/>
          </a:prstGeom>
        </p:spPr>
        <p:txBody>
          <a:bodyPr vert="horz" lIns="91440" tIns="45720" rIns="91440" bIns="45720" rtlCol="0">
            <a:normAutofit/>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s-419" sz="1800" dirty="0"/>
              <a:t>Crea una lista con otro tipo de dato.</a:t>
            </a:r>
          </a:p>
          <a:p>
            <a:pPr marL="171450" indent="-171450" algn="l">
              <a:buFont typeface="Arial" panose="020B0604020202020204" pitchFamily="34" charset="0"/>
              <a:buChar char="•"/>
            </a:pPr>
            <a:endParaRPr lang="es-419" sz="1800" dirty="0"/>
          </a:p>
          <a:p>
            <a:pPr marL="171450" indent="-171450" algn="l">
              <a:buFont typeface="Arial" panose="020B0604020202020204" pitchFamily="34" charset="0"/>
              <a:buChar char="•"/>
            </a:pPr>
            <a:r>
              <a:rPr lang="es-419" sz="1800" dirty="0"/>
              <a:t>Manipula la lista para agregar como mínimo 10 elementos.</a:t>
            </a:r>
          </a:p>
          <a:p>
            <a:pPr marL="171450" indent="-171450" algn="l">
              <a:buFont typeface="Arial" panose="020B0604020202020204" pitchFamily="34" charset="0"/>
              <a:buChar char="•"/>
            </a:pPr>
            <a:endParaRPr lang="es-419" sz="1800" dirty="0"/>
          </a:p>
          <a:p>
            <a:pPr marL="171450" indent="-171450" algn="l">
              <a:buFont typeface="Arial" panose="020B0604020202020204" pitchFamily="34" charset="0"/>
              <a:buChar char="•"/>
            </a:pPr>
            <a:r>
              <a:rPr lang="es-419" sz="1800" dirty="0"/>
              <a:t>Usa las operaciones de la tabla anterior para manipular la lista.</a:t>
            </a:r>
            <a:endParaRPr lang="en-US" sz="1800" dirty="0"/>
          </a:p>
          <a:p>
            <a:pPr algn="l"/>
            <a:endParaRPr lang="es-419" dirty="0"/>
          </a:p>
        </p:txBody>
      </p:sp>
    </p:spTree>
    <p:extLst>
      <p:ext uri="{BB962C8B-B14F-4D97-AF65-F5344CB8AC3E}">
        <p14:creationId xmlns:p14="http://schemas.microsoft.com/office/powerpoint/2010/main" val="229276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1" y="1212980"/>
            <a:ext cx="8410033" cy="902785"/>
          </a:xfrm>
        </p:spPr>
        <p:txBody>
          <a:bodyPr/>
          <a:lstStyle/>
          <a:p>
            <a:r>
              <a:rPr kumimoji="0" lang="en-US" sz="2800" b="0" i="0" u="none" strike="noStrike" kern="1200" cap="all" spc="400" normalizeH="0" baseline="0" noProof="0" dirty="0" err="1">
                <a:ln w="19050">
                  <a:solidFill>
                    <a:schemeClr val="accent6"/>
                  </a:solidFill>
                </a:ln>
                <a:noFill/>
                <a:effectLst/>
                <a:uLnTx/>
                <a:uFillTx/>
                <a:latin typeface="+mj-lt"/>
                <a:ea typeface="+mn-ea"/>
                <a:cs typeface="+mn-cs"/>
              </a:rPr>
              <a:t>Crear</a:t>
            </a:r>
            <a:r>
              <a:rPr kumimoji="0" lang="en-US" sz="2800" b="0" i="0" u="none" strike="noStrike" kern="1200" cap="all" spc="400" normalizeH="0" baseline="0" noProof="0" dirty="0">
                <a:ln w="19050">
                  <a:solidFill>
                    <a:schemeClr val="accent6"/>
                  </a:solidFill>
                </a:ln>
                <a:noFill/>
                <a:effectLst/>
                <a:uLnTx/>
                <a:uFillTx/>
                <a:latin typeface="+mj-lt"/>
                <a:ea typeface="+mn-ea"/>
                <a:cs typeface="+mn-cs"/>
              </a:rPr>
              <a:t> </a:t>
            </a:r>
            <a:r>
              <a:rPr kumimoji="0" lang="en-US" sz="2800" b="0" i="0" u="none" strike="noStrike" kern="1200" cap="all" spc="400" normalizeH="0" baseline="0" noProof="0" dirty="0" err="1">
                <a:ln w="19050">
                  <a:solidFill>
                    <a:schemeClr val="accent6"/>
                  </a:solidFill>
                </a:ln>
                <a:noFill/>
                <a:effectLst/>
                <a:uLnTx/>
                <a:uFillTx/>
                <a:latin typeface="+mj-lt"/>
                <a:ea typeface="+mn-ea"/>
                <a:cs typeface="+mn-cs"/>
              </a:rPr>
              <a:t>una</a:t>
            </a:r>
            <a:r>
              <a:rPr kumimoji="0" lang="en-US" sz="2800" b="0" i="0" u="none" strike="noStrike" kern="1200" cap="all" spc="400" normalizeH="0" baseline="0" noProof="0" dirty="0">
                <a:ln w="19050">
                  <a:solidFill>
                    <a:schemeClr val="accent6"/>
                  </a:solidFill>
                </a:ln>
                <a:noFill/>
                <a:effectLst/>
                <a:uLnTx/>
                <a:uFillTx/>
                <a:latin typeface="+mj-lt"/>
                <a:ea typeface="+mn-ea"/>
                <a:cs typeface="+mn-cs"/>
              </a:rPr>
              <a:t> </a:t>
            </a:r>
            <a:r>
              <a:rPr kumimoji="0" lang="en-US" sz="2800" b="0" i="0" u="none" strike="noStrike" kern="1200" cap="all" spc="400" normalizeH="0" baseline="0" noProof="0" dirty="0" err="1">
                <a:ln w="19050">
                  <a:solidFill>
                    <a:schemeClr val="accent6"/>
                  </a:solidFill>
                </a:ln>
                <a:noFill/>
                <a:effectLst/>
                <a:uLnTx/>
                <a:uFillTx/>
                <a:latin typeface="+mj-lt"/>
                <a:ea typeface="+mn-ea"/>
                <a:cs typeface="+mn-cs"/>
              </a:rPr>
              <a:t>lista</a:t>
            </a:r>
            <a:r>
              <a:rPr kumimoji="0" lang="en-US" sz="2800" b="0" i="0" u="none" strike="noStrike" kern="1200" cap="all" spc="400" normalizeH="0" baseline="0" noProof="0" dirty="0">
                <a:ln w="19050">
                  <a:solidFill>
                    <a:schemeClr val="accent6"/>
                  </a:solidFill>
                </a:ln>
                <a:noFill/>
                <a:effectLst/>
                <a:uLnTx/>
                <a:uFillTx/>
                <a:latin typeface="+mj-lt"/>
                <a:ea typeface="+mn-ea"/>
                <a:cs typeface="+mn-cs"/>
              </a:rPr>
              <a:t> de </a:t>
            </a:r>
            <a:r>
              <a:rPr kumimoji="0" lang="en-US" sz="2800" b="0" i="0" u="none" strike="noStrike" kern="1200" cap="all" spc="400" normalizeH="0" baseline="0" noProof="0" dirty="0" err="1">
                <a:ln w="19050">
                  <a:solidFill>
                    <a:schemeClr val="accent6"/>
                  </a:solidFill>
                </a:ln>
                <a:noFill/>
                <a:effectLst/>
                <a:uLnTx/>
                <a:uFillTx/>
                <a:latin typeface="+mj-lt"/>
                <a:ea typeface="+mn-ea"/>
                <a:cs typeface="+mn-cs"/>
              </a:rPr>
              <a:t>objetos</a:t>
            </a:r>
            <a:r>
              <a:rPr kumimoji="0" lang="en-US" sz="2800" b="0" i="0" u="none" strike="noStrike" kern="1200" cap="all" spc="400" normalizeH="0" baseline="0" noProof="0" dirty="0">
                <a:ln w="19050">
                  <a:solidFill>
                    <a:schemeClr val="accent6"/>
                  </a:solidFill>
                </a:ln>
                <a:noFill/>
                <a:effectLst/>
                <a:uLnTx/>
                <a:uFillTx/>
                <a:latin typeface="+mj-lt"/>
                <a:ea typeface="+mn-ea"/>
                <a:cs typeface="+mn-cs"/>
              </a:rPr>
              <a:t>(LIST)</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Que es un Lista​ de </a:t>
            </a:r>
            <a:r>
              <a:rPr lang="en-ZA" dirty="0" err="1"/>
              <a:t>objetos</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a:t>EJEMPLO DE UNA LISTA</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s-419" dirty="0"/>
              <a:t>A diferencia del array </a:t>
            </a:r>
            <a:r>
              <a:rPr lang="es-419" dirty="0" err="1"/>
              <a:t>list</a:t>
            </a:r>
            <a:r>
              <a:rPr lang="es-419" dirty="0"/>
              <a:t>, la colección llamada </a:t>
            </a:r>
            <a:r>
              <a:rPr lang="es-419" dirty="0" err="1"/>
              <a:t>List</a:t>
            </a:r>
            <a:r>
              <a:rPr lang="es-419" dirty="0"/>
              <a:t> nos permite almacenar objetos y recorrerlos como si fueran una Array </a:t>
            </a:r>
            <a:r>
              <a:rPr lang="es-419" dirty="0" err="1"/>
              <a:t>List</a:t>
            </a:r>
            <a:r>
              <a:rPr lang="es-419" dirty="0"/>
              <a:t>.</a:t>
            </a:r>
          </a:p>
          <a:p>
            <a:r>
              <a:rPr lang="es-419" dirty="0"/>
              <a:t>La diferencia principal entre ambas es el tipo de datos que almacenan siendo la array </a:t>
            </a:r>
            <a:r>
              <a:rPr lang="es-419" dirty="0" err="1"/>
              <a:t>list</a:t>
            </a:r>
            <a:r>
              <a:rPr lang="es-419" dirty="0"/>
              <a:t> una colección para almacenar datos del tipo primitivo y la </a:t>
            </a:r>
            <a:r>
              <a:rPr lang="es-419" dirty="0" err="1"/>
              <a:t>List</a:t>
            </a:r>
            <a:r>
              <a:rPr lang="es-419" dirty="0"/>
              <a:t> almacena datos del tipo Objeto.</a:t>
            </a:r>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24</a:t>
            </a:fld>
            <a:endParaRPr lang="en-US" dirty="0"/>
          </a:p>
        </p:txBody>
      </p:sp>
      <p:pic>
        <p:nvPicPr>
          <p:cNvPr id="1028" name="Picture 4" descr="9. Programación con Objetos y Clases — Runestone Interactive Overview">
            <a:extLst>
              <a:ext uri="{FF2B5EF4-FFF2-40B4-BE49-F238E27FC236}">
                <a16:creationId xmlns:a16="http://schemas.microsoft.com/office/drawing/2014/main" id="{60DDF162-8C63-CF19-2D1E-1E45E34F8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282" y="4897925"/>
            <a:ext cx="4350425" cy="15463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rays - Sitio Web de Javier García Escobedo (javiergarciaescobedo.es)">
            <a:extLst>
              <a:ext uri="{FF2B5EF4-FFF2-40B4-BE49-F238E27FC236}">
                <a16:creationId xmlns:a16="http://schemas.microsoft.com/office/drawing/2014/main" id="{37012DAE-02D8-3D6B-6BCD-625F22902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554" y="2936817"/>
            <a:ext cx="47625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1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s-419" dirty="0"/>
              <a:t>Practica</a:t>
            </a:r>
            <a:r>
              <a:rPr lang="en-US" noProof="0" dirty="0"/>
              <a:t> 1</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s-419" dirty="0"/>
              <a:t>CREA UNA LISTA CON UN OBJETO</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a:lstStyle/>
          <a:p>
            <a:r>
              <a:rPr lang="es-MX" dirty="0"/>
              <a:t>Crea una lista para uno de nuestros objetos creados anteriormente en clase.</a:t>
            </a:r>
            <a:endParaRPr lang="en-US" dirty="0"/>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405135"/>
            <a:ext cx="4771030" cy="365125"/>
          </a:xfrm>
        </p:spPr>
        <p:txBody>
          <a:bodyPr/>
          <a:lstStyle/>
          <a:p>
            <a:r>
              <a:rPr lang="en-ZA" dirty="0" err="1"/>
              <a:t>Llena</a:t>
            </a:r>
            <a:r>
              <a:rPr lang="en-ZA" dirty="0"/>
              <a:t> </a:t>
            </a:r>
            <a:r>
              <a:rPr lang="en-ZA" dirty="0" err="1"/>
              <a:t>tu</a:t>
            </a:r>
            <a:r>
              <a:rPr lang="en-ZA" dirty="0"/>
              <a:t> </a:t>
            </a:r>
            <a:r>
              <a:rPr lang="en-ZA" dirty="0" err="1"/>
              <a:t>lista</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727308"/>
            <a:ext cx="4771030" cy="801073"/>
          </a:xfrm>
        </p:spPr>
        <p:txBody>
          <a:bodyPr/>
          <a:lstStyle/>
          <a:p>
            <a:r>
              <a:rPr lang="en-US" dirty="0" err="1"/>
              <a:t>Crea</a:t>
            </a:r>
            <a:r>
              <a:rPr lang="en-US" dirty="0"/>
              <a:t> </a:t>
            </a:r>
            <a:r>
              <a:rPr lang="en-US" dirty="0" err="1"/>
              <a:t>objetos</a:t>
            </a:r>
            <a:r>
              <a:rPr lang="en-US" dirty="0"/>
              <a:t> e </a:t>
            </a:r>
            <a:r>
              <a:rPr lang="en-US" dirty="0" err="1"/>
              <a:t>insertalos</a:t>
            </a:r>
            <a:r>
              <a:rPr lang="en-US" dirty="0"/>
              <a:t> a </a:t>
            </a:r>
            <a:r>
              <a:rPr lang="en-US" dirty="0" err="1"/>
              <a:t>tu</a:t>
            </a:r>
            <a:r>
              <a:rPr lang="en-US" dirty="0"/>
              <a:t> </a:t>
            </a:r>
            <a:r>
              <a:rPr lang="en-US" dirty="0" err="1"/>
              <a:t>lista</a:t>
            </a:r>
            <a:r>
              <a:rPr lang="en-US" dirty="0"/>
              <a:t>.</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a:normAutofit/>
          </a:bodyPr>
          <a:lstStyle/>
          <a:p>
            <a:r>
              <a:rPr lang="en-ZA" dirty="0" err="1"/>
              <a:t>Aplica</a:t>
            </a:r>
            <a:r>
              <a:rPr lang="en-ZA" dirty="0"/>
              <a:t> </a:t>
            </a:r>
            <a:r>
              <a:rPr lang="en-ZA" dirty="0" err="1"/>
              <a:t>operaciones</a:t>
            </a:r>
            <a:r>
              <a:rPr lang="en-ZA" dirty="0"/>
              <a:t> </a:t>
            </a:r>
            <a:r>
              <a:rPr lang="en-ZA" dirty="0" err="1"/>
              <a:t>en</a:t>
            </a:r>
            <a:r>
              <a:rPr lang="en-ZA" dirty="0"/>
              <a:t> </a:t>
            </a:r>
            <a:r>
              <a:rPr lang="en-ZA" dirty="0" err="1"/>
              <a:t>tu</a:t>
            </a:r>
            <a:r>
              <a:rPr lang="en-ZA" dirty="0"/>
              <a:t> LISTA </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a:normAutofit lnSpcReduction="10000"/>
          </a:bodyPr>
          <a:lstStyle/>
          <a:p>
            <a:r>
              <a:rPr lang="en-US" dirty="0" err="1"/>
              <a:t>Aplicale</a:t>
            </a:r>
            <a:r>
              <a:rPr lang="en-US" dirty="0"/>
              <a:t> a </a:t>
            </a:r>
            <a:r>
              <a:rPr lang="en-US" dirty="0" err="1"/>
              <a:t>tu</a:t>
            </a:r>
            <a:r>
              <a:rPr lang="en-US" dirty="0"/>
              <a:t> </a:t>
            </a:r>
            <a:r>
              <a:rPr lang="en-US" dirty="0" err="1"/>
              <a:t>lista</a:t>
            </a:r>
            <a:r>
              <a:rPr lang="en-US" dirty="0"/>
              <a:t> </a:t>
            </a:r>
            <a:r>
              <a:rPr lang="en-US" dirty="0" err="1"/>
              <a:t>algunas</a:t>
            </a:r>
            <a:r>
              <a:rPr lang="en-US" dirty="0"/>
              <a:t> de las </a:t>
            </a:r>
            <a:r>
              <a:rPr lang="en-US" dirty="0" err="1"/>
              <a:t>diferentes</a:t>
            </a:r>
            <a:r>
              <a:rPr lang="en-US" dirty="0"/>
              <a:t> </a:t>
            </a:r>
            <a:r>
              <a:rPr lang="en-US" dirty="0" err="1"/>
              <a:t>operaciones</a:t>
            </a:r>
            <a:r>
              <a:rPr lang="en-US" dirty="0"/>
              <a:t> vistas </a:t>
            </a:r>
            <a:r>
              <a:rPr lang="en-US" dirty="0" err="1"/>
              <a:t>en</a:t>
            </a:r>
            <a:r>
              <a:rPr lang="en-US" dirty="0"/>
              <a:t> </a:t>
            </a:r>
            <a:r>
              <a:rPr lang="en-US" dirty="0" err="1"/>
              <a:t>clase</a:t>
            </a:r>
            <a:r>
              <a:rPr lang="en-US" dirty="0"/>
              <a:t>.</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8/06/20XX</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dirty="0"/>
          </a:p>
        </p:txBody>
      </p:sp>
    </p:spTree>
    <p:extLst>
      <p:ext uri="{BB962C8B-B14F-4D97-AF65-F5344CB8AC3E}">
        <p14:creationId xmlns:p14="http://schemas.microsoft.com/office/powerpoint/2010/main" val="542392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noProof="0" dirty="0"/>
              <a:t>TEMAS DEL CURSO</a:t>
            </a:r>
            <a:endParaRPr lang="en-US" dirty="0"/>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81609926"/>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a:lstStyle/>
          <a:p>
            <a:r>
              <a:rPr lang="en-US" dirty="0"/>
              <a:t>Mod.1</a:t>
            </a:r>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a:lstStyle/>
          <a:p>
            <a:r>
              <a:rPr lang="en-US" dirty="0" err="1"/>
              <a:t>Introduccion</a:t>
            </a:r>
            <a:r>
              <a:rPr lang="en-US" dirty="0"/>
              <a:t> a POO</a:t>
            </a:r>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857935"/>
          </a:xfrm>
        </p:spPr>
        <p:txBody>
          <a:bodyPr>
            <a:normAutofit/>
          </a:bodyPr>
          <a:lstStyle/>
          <a:p>
            <a:endParaRPr lang="en-US" dirty="0"/>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21764436"/>
              </p:ext>
            </p:extLst>
          </p:nvPr>
        </p:nvGraphicFramePr>
        <p:xfrm>
          <a:off x="3107094" y="1911007"/>
          <a:ext cx="3312367"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a:lstStyle/>
          <a:p>
            <a:r>
              <a:rPr lang="en-US" dirty="0"/>
              <a:t>MOD.2</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a:lstStyle/>
          <a:p>
            <a:r>
              <a:rPr lang="en-US" dirty="0" err="1"/>
              <a:t>Intrpduccion</a:t>
            </a:r>
            <a:r>
              <a:rPr lang="en-US" dirty="0"/>
              <a:t> a Base De </a:t>
            </a:r>
            <a:r>
              <a:rPr lang="en-US" dirty="0" err="1"/>
              <a:t>datos</a:t>
            </a:r>
            <a:endParaRPr lang="en-US" dirty="0"/>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a:lstStyle/>
          <a:p>
            <a:endParaRPr lang="en-US" dirty="0"/>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792774954"/>
              </p:ext>
            </p:extLst>
          </p:nvPr>
        </p:nvGraphicFramePr>
        <p:xfrm>
          <a:off x="5728996" y="1911007"/>
          <a:ext cx="3480318"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a:lstStyle/>
          <a:p>
            <a:r>
              <a:rPr lang="en-US" dirty="0"/>
              <a:t>Mod.3</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613702"/>
          </a:xfrm>
        </p:spPr>
        <p:txBody>
          <a:bodyPr>
            <a:normAutofit fontScale="85000" lnSpcReduction="20000"/>
          </a:bodyPr>
          <a:lstStyle/>
          <a:p>
            <a:r>
              <a:rPr lang="en-US" dirty="0"/>
              <a:t>INTRODUCCION A SPRING BOOT Y SERVICIOS WEB  </a:t>
            </a:r>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a:lstStyle/>
          <a:p>
            <a:endParaRPr lang="en-US" dirty="0"/>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93472604"/>
              </p:ext>
            </p:extLst>
          </p:nvPr>
        </p:nvGraphicFramePr>
        <p:xfrm>
          <a:off x="8406694" y="1911007"/>
          <a:ext cx="3452514"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a:lstStyle/>
          <a:p>
            <a:r>
              <a:rPr lang="en-US" dirty="0"/>
              <a:t>MOD.4</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613702"/>
          </a:xfrm>
        </p:spPr>
        <p:txBody>
          <a:bodyPr>
            <a:normAutofit fontScale="85000" lnSpcReduction="10000"/>
          </a:bodyPr>
          <a:lstStyle/>
          <a:p>
            <a:r>
              <a:rPr lang="en-US" dirty="0"/>
              <a:t>CREACION DE APLICACIONES WEB</a:t>
            </a:r>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a:lstStyle/>
          <a:p>
            <a:endParaRPr lang="en-US" dirty="0"/>
          </a:p>
        </p:txBody>
      </p:sp>
      <p:sp>
        <p:nvSpPr>
          <p:cNvPr id="51" name="Date Placeholder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a:lstStyle/>
          <a:p>
            <a:r>
              <a:rPr lang="en-US" dirty="0"/>
              <a:t>8/06/20XX</a:t>
            </a:r>
          </a:p>
        </p:txBody>
      </p:sp>
      <p:sp>
        <p:nvSpPr>
          <p:cNvPr id="52" name="Footer Placeholder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423171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At Contoso, we believe in giving 110%. By closing the loop on task management and using the latest technology, we help businesses grow and nurture a consumer-first mindset. We thrive because of our market knowledge and a great team behind our product. As our CEO says, "Efficiencies will come from proactively transforming how we do business."</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27</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CURSO DE INTRODUCCION A POO</a:t>
            </a:r>
          </a:p>
          <a:p>
            <a:r>
              <a:rPr lang="en-US" dirty="0"/>
              <a:t>Por Cesar Muñoz</a:t>
            </a:r>
          </a:p>
          <a:p>
            <a:r>
              <a:rPr lang="en-US"/>
              <a:t>Apeiron </a:t>
            </a:r>
            <a:r>
              <a:rPr lang="en-US" dirty="0"/>
              <a:t>Knight</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28</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949630"/>
            <a:ext cx="7288284" cy="469490"/>
          </a:xfrm>
        </p:spPr>
        <p:txBody>
          <a:bodyPr>
            <a:normAutofit fontScale="90000"/>
          </a:bodyPr>
          <a:lstStyle/>
          <a:p>
            <a:r>
              <a:rPr kumimoji="0" lang="es-419" sz="2800" b="0" i="0" u="none" strike="noStrike" kern="1200" cap="all" spc="400" normalizeH="0" baseline="0" dirty="0">
                <a:ln w="19050">
                  <a:solidFill>
                    <a:schemeClr val="accent5"/>
                  </a:solidFill>
                </a:ln>
                <a:noFill/>
                <a:effectLst/>
                <a:uLnTx/>
                <a:uFillTx/>
                <a:latin typeface="+mj-lt"/>
                <a:ea typeface="+mn-ea"/>
                <a:cs typeface="+mn-cs"/>
              </a:rPr>
              <a:t>Conceptos Básicos</a:t>
            </a:r>
            <a:r>
              <a:rPr lang="es-419" dirty="0">
                <a:ea typeface="+mn-ea"/>
                <a:cs typeface="+mn-cs"/>
              </a:rPr>
              <a:t> </a:t>
            </a:r>
            <a:r>
              <a:rPr kumimoji="0" lang="es-419" sz="2800" b="0" i="0" u="none" strike="noStrike" kern="1200" cap="all" spc="400" normalizeH="0" baseline="0" dirty="0">
                <a:ln w="19050">
                  <a:solidFill>
                    <a:schemeClr val="accent5"/>
                  </a:solidFill>
                </a:ln>
                <a:noFill/>
                <a:effectLst/>
                <a:uLnTx/>
                <a:uFillTx/>
                <a:latin typeface="+mj-lt"/>
                <a:ea typeface="+mn-ea"/>
                <a:cs typeface="+mn-cs"/>
              </a:rPr>
              <a:t>de  LA POO</a:t>
            </a:r>
            <a:endParaRPr lang="es-419"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CLASE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s-419" dirty="0"/>
              <a:t>Atributo</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s-419" dirty="0"/>
              <a:t>Método</a:t>
            </a:r>
            <a:r>
              <a:rPr lang="en-US" dirty="0"/>
              <a:t>(s)</a:t>
            </a:r>
          </a:p>
          <a:p>
            <a:endParaRPr lang="es-419"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s-419" dirty="0"/>
              <a:t>Es una plantilla que define de manera genérica cómo van a ser los objetos de determinado tipo.</a:t>
            </a:r>
            <a:endParaRPr lang="en-US" dirty="0"/>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17153"/>
            <a:ext cx="2289974" cy="1739538"/>
          </a:xfrm>
        </p:spPr>
        <p:txBody>
          <a:bodyPr>
            <a:normAutofit/>
          </a:bodyPr>
          <a:lstStyle/>
          <a:p>
            <a:r>
              <a:rPr lang="es-419" dirty="0"/>
              <a:t>En la programación orientada a objetos, los atributos son una propiedad o característica que se puede asignar a un objeto (elemento). </a:t>
            </a:r>
            <a:endParaRPr lang="en-US" dirty="0"/>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s-419" dirty="0"/>
              <a:t>Son aquellas funciones que permite efectuar el objeto y que nos rinden algún tipo de servicio durante el transcurso del programa.</a:t>
            </a:r>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s-419" dirty="0"/>
              <a:t>Objeto</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s-MX" dirty="0"/>
              <a:t>INSTANCIA</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s-419" dirty="0"/>
              <a:t> Un objeto es el resultado de la instanciación de una clase. </a:t>
            </a:r>
            <a:endParaRPr lang="en-US" dirty="0"/>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normAutofit fontScale="92500"/>
          </a:bodyPr>
          <a:lstStyle/>
          <a:p>
            <a:r>
              <a:rPr lang="es-419" dirty="0"/>
              <a:t>Es todo objeto que derive de algún otro. De esta forma, todos los objetos son instancias de algún otro, menos la clase </a:t>
            </a:r>
            <a:r>
              <a:rPr lang="es-419" dirty="0" err="1"/>
              <a:t>Object</a:t>
            </a:r>
            <a:r>
              <a:rPr lang="es-419" dirty="0"/>
              <a:t> que es la madre de todas.</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949630"/>
            <a:ext cx="7288284" cy="469490"/>
          </a:xfrm>
        </p:spPr>
        <p:txBody>
          <a:bodyPr>
            <a:normAutofit fontScale="90000"/>
          </a:bodyPr>
          <a:lstStyle/>
          <a:p>
            <a:r>
              <a:rPr kumimoji="0" lang="es-419" sz="2800" b="0" i="0" u="none" strike="noStrike" kern="1200" cap="all" spc="400" normalizeH="0" baseline="0" dirty="0">
                <a:ln w="19050">
                  <a:solidFill>
                    <a:schemeClr val="accent5"/>
                  </a:solidFill>
                </a:ln>
                <a:noFill/>
                <a:effectLst/>
                <a:uLnTx/>
                <a:uFillTx/>
                <a:latin typeface="+mj-lt"/>
                <a:ea typeface="+mn-ea"/>
                <a:cs typeface="+mn-cs"/>
              </a:rPr>
              <a:t>Conceptos Básicos</a:t>
            </a:r>
            <a:r>
              <a:rPr lang="es-419" dirty="0">
                <a:ea typeface="+mn-ea"/>
                <a:cs typeface="+mn-cs"/>
              </a:rPr>
              <a:t> </a:t>
            </a:r>
            <a:r>
              <a:rPr kumimoji="0" lang="es-419" sz="2800" b="0" i="0" u="none" strike="noStrike" kern="1200" cap="all" spc="400" normalizeH="0" baseline="0" dirty="0">
                <a:ln w="19050">
                  <a:solidFill>
                    <a:schemeClr val="accent5"/>
                  </a:solidFill>
                </a:ln>
                <a:noFill/>
                <a:effectLst/>
                <a:uLnTx/>
                <a:uFillTx/>
                <a:latin typeface="+mj-lt"/>
                <a:ea typeface="+mn-ea"/>
                <a:cs typeface="+mn-cs"/>
              </a:rPr>
              <a:t>de  LA POO</a:t>
            </a:r>
            <a:endParaRPr lang="es-419"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CLASE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s-419" dirty="0"/>
              <a:t>Atributo</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s-419" dirty="0"/>
              <a:t>Método</a:t>
            </a:r>
            <a:r>
              <a:rPr lang="en-US" dirty="0"/>
              <a:t>(s)</a:t>
            </a:r>
          </a:p>
          <a:p>
            <a:endParaRPr lang="es-419"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s-419" dirty="0"/>
              <a:t>Es una plantilla que define de manera genérica cómo van a ser los objetos de determinado tipo.</a:t>
            </a:r>
            <a:endParaRPr lang="en-US" dirty="0"/>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17153"/>
            <a:ext cx="2289974" cy="1739538"/>
          </a:xfrm>
        </p:spPr>
        <p:txBody>
          <a:bodyPr>
            <a:normAutofit/>
          </a:bodyPr>
          <a:lstStyle/>
          <a:p>
            <a:r>
              <a:rPr lang="en-US" dirty="0"/>
              <a:t>10% increase of task management tools proves that there's consumer interest for more simple management tools and technology</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t>Purchases of task management software was up by $2 million in 2019 </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2050" name="Picture 2" descr="Conceptos Básicos de POO(Programación orientada objetos) – RINCÓN DEL ZORRO">
            <a:extLst>
              <a:ext uri="{FF2B5EF4-FFF2-40B4-BE49-F238E27FC236}">
                <a16:creationId xmlns:a16="http://schemas.microsoft.com/office/drawing/2014/main" id="{4C7D9AAB-B5A6-A800-907F-58FDEDE8C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996" y="3917645"/>
            <a:ext cx="6697941" cy="22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8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PRACTICA 1</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CREAR UNA CLASE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normAutofit fontScale="92500"/>
          </a:bodyPr>
          <a:lstStyle/>
          <a:p>
            <a:r>
              <a:rPr lang="en-US" dirty="0"/>
              <a:t>AGREGAR ATRIBUTOS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lnSpcReduction="10000"/>
          </a:bodyPr>
          <a:lstStyle/>
          <a:p>
            <a:r>
              <a:rPr lang="es-419" dirty="0"/>
              <a:t>Puedes</a:t>
            </a:r>
            <a:r>
              <a:rPr lang="en-US" dirty="0"/>
              <a:t> usar </a:t>
            </a:r>
            <a:r>
              <a:rPr lang="es-419" dirty="0"/>
              <a:t>cualquier objeto que tu quieras.</a:t>
            </a:r>
            <a:br>
              <a:rPr lang="es-419" dirty="0"/>
            </a:br>
            <a:br>
              <a:rPr lang="es-419" dirty="0"/>
            </a:br>
            <a:r>
              <a:rPr lang="es-419" dirty="0"/>
              <a:t>Consejo procura que sea algo sencillo como por ejemplo:</a:t>
            </a:r>
          </a:p>
          <a:p>
            <a:r>
              <a:rPr lang="es-419" dirty="0"/>
              <a:t>Carro, pelota, persona…</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s-419" dirty="0"/>
              <a:t>Define algunos atributos que definan a ese objeto…</a:t>
            </a:r>
          </a:p>
          <a:p>
            <a:endParaRPr lang="es-419" dirty="0"/>
          </a:p>
          <a:p>
            <a:r>
              <a:rPr lang="es-419" dirty="0"/>
              <a:t>Ejemplos: Color, forma, marca…</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AGREGAR METODOS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MUESTRA TU CLASE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s-419" dirty="0"/>
              <a:t>Define algunas acciones que definan a ese objeto…</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s-419" dirty="0"/>
              <a:t>Revisaremos tu clase para que la expliques y resolveremos dudas.</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normAutofit fontScale="90000"/>
          </a:bodyPr>
          <a:lstStyle/>
          <a:p>
            <a:r>
              <a:rPr lang="es-419" dirty="0"/>
              <a:t>CLASE 1: INTRODUCCION A LA PROGRAMACION</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IDE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noAutofit/>
          </a:bodyPr>
          <a:lstStyle/>
          <a:p>
            <a:r>
              <a:rPr lang="es-419" dirty="0"/>
              <a:t>Un entorno de desarrollo integrado (IDE) es un sistema de software para el diseño de aplicaciones que combina herramientas del desarrollador comunes en una sola interfaz gráfica de usuario (GUI).</a:t>
            </a:r>
            <a:endParaRPr lang="en-US"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s-419" dirty="0"/>
              <a:t>Librería</a:t>
            </a:r>
            <a:r>
              <a:rPr lang="en-US" dirty="0"/>
              <a:t> (SDK)</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Autofit/>
          </a:bodyPr>
          <a:lstStyle/>
          <a:p>
            <a:r>
              <a:rPr lang="es-419" sz="1200" dirty="0"/>
              <a:t>Las librerías de programación son conjuntos de archivos de código que se utilizan para desarrollar software. Su objetivo es facilitar la programación, al proporcionar funcionalidades comunes, que ya han sido resueltas previamente por otros programadores.</a:t>
            </a:r>
            <a:endParaRPr lang="en-US" sz="1200"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fontScale="77500" lnSpcReduction="20000"/>
          </a:bodyPr>
          <a:lstStyle/>
          <a:p>
            <a:r>
              <a:rPr lang="es-419" dirty="0"/>
              <a:t>Ambiente</a:t>
            </a:r>
            <a:r>
              <a:rPr lang="en-US" dirty="0"/>
              <a:t> de Desarrollo</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Autofit/>
          </a:bodyPr>
          <a:lstStyle/>
          <a:p>
            <a:r>
              <a:rPr lang="es-419" sz="1200" dirty="0"/>
              <a:t>El ambiente de desarrollo se usa para integrar el código de los diferentes componentes del equipo de programación, así como los elementos que forman el sistema de información o aplicación, como son: lenguajes, librerías, </a:t>
            </a:r>
            <a:r>
              <a:rPr lang="es-419" sz="1200" dirty="0" err="1"/>
              <a:t>frameworks</a:t>
            </a:r>
            <a:r>
              <a:rPr lang="es-419" sz="1200" dirty="0"/>
              <a:t>, base de datos, entre otros.</a:t>
            </a:r>
            <a:endParaRPr lang="en-US" sz="1200" dirty="0"/>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s-419" dirty="0"/>
              <a:t>Sintaxis</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noAutofit/>
          </a:bodyPr>
          <a:lstStyle/>
          <a:p>
            <a:r>
              <a:rPr lang="es-419" dirty="0"/>
              <a:t>En informática, la sintaxis de un lenguaje informático es el conjunto de reglas que define las combinaciones de símbolos que se consideran declaraciones o expresiones correctamente estructuradas en ese lenguaje.</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02/06/2023</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167535" y="1881922"/>
            <a:ext cx="6049369" cy="3084630"/>
          </a:xfrm>
        </p:spPr>
        <p:txBody>
          <a:bodyPr/>
          <a:lstStyle/>
          <a:p>
            <a:r>
              <a:rPr lang="en-US" dirty="0"/>
              <a:t>MI PRIMER PROGRAMA</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s-MX" dirty="0"/>
              <a:t>En esta lección crearas tu primer programa utilizando lo ya aprendido (Clase, Objeto, atributos, métodos, Objeto e instancia).</a:t>
            </a:r>
            <a:endParaRPr lang="en-US" dirty="0"/>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02/06/2023</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TIPOS DE </a:t>
            </a:r>
            <a:r>
              <a:rPr lang="en-US" dirty="0" err="1"/>
              <a:t>Datos</a:t>
            </a:r>
            <a:endParaRPr lang="en-US" dirty="0"/>
          </a:p>
        </p:txBody>
      </p:sp>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5502855" y="3868204"/>
            <a:ext cx="2078433" cy="948362"/>
          </a:xfrm>
        </p:spPr>
        <p:txBody>
          <a:bodyPr>
            <a:normAutofit fontScale="77500" lnSpcReduction="20000"/>
          </a:bodyPr>
          <a:lstStyle/>
          <a:p>
            <a:r>
              <a:rPr lang="en-US" dirty="0" err="1"/>
              <a:t>Tipos</a:t>
            </a:r>
            <a:r>
              <a:rPr lang="en-US" dirty="0"/>
              <a:t> de </a:t>
            </a:r>
            <a:r>
              <a:rPr lang="en-US" dirty="0" err="1"/>
              <a:t>datos</a:t>
            </a:r>
            <a:r>
              <a:rPr lang="en-US" dirty="0"/>
              <a:t> </a:t>
            </a:r>
            <a:r>
              <a:rPr lang="en-US" dirty="0" err="1"/>
              <a:t>estructurados</a:t>
            </a:r>
            <a:endParaRPr lang="en-US" dirty="0"/>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334278"/>
            <a:ext cx="3365003" cy="2515566"/>
          </a:xfrm>
        </p:spPr>
        <p:txBody>
          <a:bodyPr>
            <a:normAutofit fontScale="77500" lnSpcReduction="20000"/>
          </a:bodyPr>
          <a:lstStyle/>
          <a:p>
            <a:r>
              <a:rPr lang="es-419" dirty="0" err="1"/>
              <a:t>boolean</a:t>
            </a:r>
            <a:r>
              <a:rPr lang="es-419" dirty="0"/>
              <a:t>: tiene la finalidad de facilitar el trabajo con valores "verdadero/falso" (booleanos), resultantes por regla general de evaluar expresiones. Los dos valores posibles de este tipo son true y false.</a:t>
            </a:r>
          </a:p>
          <a:p>
            <a:r>
              <a:rPr lang="es-419" dirty="0" err="1"/>
              <a:t>char</a:t>
            </a:r>
            <a:r>
              <a:rPr lang="es-419" dirty="0"/>
              <a:t>: se utiliza para almacenar caracteres individuales (letras, para entendernos). En realidad está considerado también un tipo numérico, si bien su representación habitual es la del carácter cuyo código almacena. Utiliza 16 bits y se usa la codificación UTF-16 de Unicode.</a:t>
            </a:r>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5502855" y="1388445"/>
            <a:ext cx="2078433" cy="768096"/>
          </a:xfrm>
        </p:spPr>
        <p:txBody>
          <a:bodyPr>
            <a:normAutofit fontScale="85000" lnSpcReduction="20000"/>
          </a:bodyPr>
          <a:lstStyle/>
          <a:p>
            <a:r>
              <a:rPr lang="en-US" dirty="0" err="1"/>
              <a:t>Booleanos</a:t>
            </a:r>
            <a:r>
              <a:rPr lang="en-US" dirty="0"/>
              <a:t> y </a:t>
            </a:r>
            <a:r>
              <a:rPr lang="en-US" dirty="0" err="1"/>
              <a:t>caracteres</a:t>
            </a:r>
            <a:endParaRPr lang="en-US"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749682" y="3740007"/>
            <a:ext cx="3365003" cy="1170432"/>
          </a:xfrm>
        </p:spPr>
        <p:txBody>
          <a:bodyPr>
            <a:noAutofit/>
          </a:bodyPr>
          <a:lstStyle/>
          <a:p>
            <a:r>
              <a:rPr lang="es-419" dirty="0" err="1"/>
              <a:t>String</a:t>
            </a:r>
            <a:r>
              <a:rPr lang="es-419" dirty="0"/>
              <a:t>: Las cadenas de caracteres se delimitan entre comillas dobles, en lugar de simples como los caracteres individuales. En la declaración, sin embargo, no se indica explícitamente que se quiere crear un nuevo objeto de tipo </a:t>
            </a:r>
            <a:r>
              <a:rPr lang="es-419" dirty="0" err="1"/>
              <a:t>String</a:t>
            </a:r>
            <a:r>
              <a:rPr lang="es-419" dirty="0"/>
              <a:t>, esto es algo que infiere automáticamente el compilador.</a:t>
            </a:r>
            <a:endParaRPr lang="en-ZA"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noProof="0" dirty="0" err="1"/>
              <a:t>Tipos</a:t>
            </a:r>
            <a:r>
              <a:rPr lang="en-US" noProof="0" dirty="0"/>
              <a:t> de </a:t>
            </a:r>
            <a:r>
              <a:rPr lang="en-US" noProof="0" dirty="0" err="1"/>
              <a:t>Datos</a:t>
            </a:r>
            <a:endParaRPr lang="en-US" dirty="0"/>
          </a:p>
        </p:txBody>
      </p:sp>
    </p:spTree>
    <p:extLst>
      <p:ext uri="{BB962C8B-B14F-4D97-AF65-F5344CB8AC3E}">
        <p14:creationId xmlns:p14="http://schemas.microsoft.com/office/powerpoint/2010/main" val="105714612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743</TotalTime>
  <Words>2280</Words>
  <Application>Microsoft Office PowerPoint</Application>
  <PresentationFormat>Widescreen</PresentationFormat>
  <Paragraphs>323</Paragraphs>
  <Slides>28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Avenir Next LT Pro</vt:lpstr>
      <vt:lpstr>Bierstadt</vt:lpstr>
      <vt:lpstr>Calibri</vt:lpstr>
      <vt:lpstr>Courier New</vt:lpstr>
      <vt:lpstr>jetbrainsmono</vt:lpstr>
      <vt:lpstr>Open Sans</vt:lpstr>
      <vt:lpstr>Posterama</vt:lpstr>
      <vt:lpstr>Posterama Bold</vt:lpstr>
      <vt:lpstr>Office Theme</vt:lpstr>
      <vt:lpstr>Intro a POO</vt:lpstr>
      <vt:lpstr>¿Que es POO?</vt:lpstr>
      <vt:lpstr>Conceptos Básicos de  LA POO</vt:lpstr>
      <vt:lpstr>Conceptos Básicos de  LA POO</vt:lpstr>
      <vt:lpstr>PRACTICA 1</vt:lpstr>
      <vt:lpstr>CLASE 1: INTRODUCCION A LA PROGRAMACION</vt:lpstr>
      <vt:lpstr>MI PRIMER PROGRAMA</vt:lpstr>
      <vt:lpstr>TIPOS DE Datos</vt:lpstr>
      <vt:lpstr>Tipos de Datos</vt:lpstr>
      <vt:lpstr>Tipos de Datos</vt:lpstr>
      <vt:lpstr>Practica 2</vt:lpstr>
      <vt:lpstr>RESUMEN DE LA LECCION</vt:lpstr>
      <vt:lpstr>Intro a POO</vt:lpstr>
      <vt:lpstr>CICLOS</vt:lpstr>
      <vt:lpstr>CICLOS</vt:lpstr>
      <vt:lpstr>PRACTICA</vt:lpstr>
      <vt:lpstr>CONDICIONALES</vt:lpstr>
      <vt:lpstr>CONDICIONALES</vt:lpstr>
      <vt:lpstr>RESUMEN DE LA LECCION</vt:lpstr>
      <vt:lpstr>Intro a POO</vt:lpstr>
      <vt:lpstr>Que es una Lista (Array-LIST)</vt:lpstr>
      <vt:lpstr>Operaciones DE una lista</vt:lpstr>
      <vt:lpstr>EJERCICIO</vt:lpstr>
      <vt:lpstr>Crear una lista de objetos(LIST)</vt:lpstr>
      <vt:lpstr>Practica 1</vt:lpstr>
      <vt:lpstr>TEMAS DEL CURSO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a POO</dc:title>
  <dc:creator>Muñoz Hornedo, Cesar</dc:creator>
  <cp:lastModifiedBy>Muñoz Hornedo, Cesar</cp:lastModifiedBy>
  <cp:revision>19</cp:revision>
  <dcterms:created xsi:type="dcterms:W3CDTF">2023-06-03T02:05:14Z</dcterms:created>
  <dcterms:modified xsi:type="dcterms:W3CDTF">2023-07-27T19:29:02Z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